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9"/>
  </p:notesMasterIdLst>
  <p:sldIdLst>
    <p:sldId id="437" r:id="rId2"/>
    <p:sldId id="434" r:id="rId3"/>
    <p:sldId id="443" r:id="rId4"/>
    <p:sldId id="421" r:id="rId5"/>
    <p:sldId id="422" r:id="rId6"/>
    <p:sldId id="423" r:id="rId7"/>
    <p:sldId id="400" r:id="rId8"/>
    <p:sldId id="426" r:id="rId9"/>
    <p:sldId id="442" r:id="rId10"/>
    <p:sldId id="427" r:id="rId11"/>
    <p:sldId id="447" r:id="rId12"/>
    <p:sldId id="402" r:id="rId13"/>
    <p:sldId id="397" r:id="rId14"/>
    <p:sldId id="405" r:id="rId15"/>
    <p:sldId id="455" r:id="rId16"/>
    <p:sldId id="403" r:id="rId17"/>
    <p:sldId id="404" r:id="rId18"/>
    <p:sldId id="412" r:id="rId19"/>
    <p:sldId id="448" r:id="rId20"/>
    <p:sldId id="410" r:id="rId21"/>
    <p:sldId id="411" r:id="rId22"/>
    <p:sldId id="346" r:id="rId23"/>
    <p:sldId id="425" r:id="rId24"/>
    <p:sldId id="454" r:id="rId25"/>
    <p:sldId id="424" r:id="rId26"/>
    <p:sldId id="413" r:id="rId27"/>
    <p:sldId id="429" r:id="rId28"/>
    <p:sldId id="449" r:id="rId29"/>
    <p:sldId id="450" r:id="rId30"/>
    <p:sldId id="414" r:id="rId31"/>
    <p:sldId id="361" r:id="rId32"/>
    <p:sldId id="363" r:id="rId33"/>
    <p:sldId id="364" r:id="rId34"/>
    <p:sldId id="370" r:id="rId35"/>
    <p:sldId id="365" r:id="rId36"/>
    <p:sldId id="439" r:id="rId37"/>
    <p:sldId id="445" r:id="rId38"/>
    <p:sldId id="371" r:id="rId39"/>
    <p:sldId id="387" r:id="rId40"/>
    <p:sldId id="418" r:id="rId41"/>
    <p:sldId id="419" r:id="rId42"/>
    <p:sldId id="453" r:id="rId43"/>
    <p:sldId id="446" r:id="rId44"/>
    <p:sldId id="451" r:id="rId45"/>
    <p:sldId id="452" r:id="rId46"/>
    <p:sldId id="392" r:id="rId47"/>
    <p:sldId id="438" r:id="rId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FFA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901"/>
    <p:restoredTop sz="93045"/>
  </p:normalViewPr>
  <p:slideViewPr>
    <p:cSldViewPr snapToGrid="0" snapToObjects="1">
      <p:cViewPr varScale="1">
        <p:scale>
          <a:sx n="84" d="100"/>
          <a:sy n="84" d="100"/>
        </p:scale>
        <p:origin x="272"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3-13T13:20:53.901"/>
    </inkml:context>
    <inkml:brush xml:id="br0">
      <inkml:brushProperty name="width" value="0.2" units="cm"/>
      <inkml:brushProperty name="height" value="0.4" units="cm"/>
      <inkml:brushProperty name="color" value="#FF2500"/>
      <inkml:brushProperty name="tip" value="rectangle"/>
      <inkml:brushProperty name="rasterOp" value="maskPen"/>
    </inkml:brush>
  </inkml:definitions>
  <inkml:trace contextRef="#ctx0" brushRef="#br0">2360 1915,'-53'0,"-4"0,10 0,-14 0,5 0,-13 0,4 0,0 0,-6 0,15 0,-6 0,9 0,-1 0,0 0,0 0,0 0,7 0,-4 0,12 0,-12 0,11 0,-12 0,13 0,-13 0,6 0,0 0,-5 0,4 0,0 0,-5 0,13-11,-13 8,13-14,-5 10,7 0,-1-4,8 5,-6-7,6-4,-1 3,2-3,0 0,5-1,-12-1,12-2,-5 2,6-3,0 4,1-3,4 3,-8-4,13 5,-8-4,11 14,-2-13,2 12,4-7,-3 4,7 1,-7-6,7-1,-3-6,0 0,4 1,-4-1,5-6,0 5,0-12,0 5,0 0,0-4,0 11,0-6,0 13,0-4,0 10,0-5,0 6,0 0,0-6,0-1,0-6,5 1,-4-8,10 0,-4-8,5 1,0 0,1 0,-1 6,-1 2,6 6,-5 6,4-4,0 8,-5-2,11 3,-11 2,10-1,-4-5,6 3,-1-3,1 4,0 1,-1-6,7 4,-4-3,4 9,-7-4,1 5,-1-5,-5 4,4-3,-4 9,0-9,5 9,-5-3,5-1,-5 3,4-3,-4 0,1 4,3-9,-4 9,5-4,1-1,0 5,-1-4,1 5,6 0,1 0,1 0,12 0,-11 0,20 0,-13 0,13 0,-6 0,8 0,0 6,0 2,0 5,-8 0,6 0,-6 0,7 0,26 1,-20-7,19-1,-24-6,8 0,-6 0,14 0,-5 0,7 0,10 0,-7 0,7 0,-9 0,0 0,-1 0,2 0,-10 0,-2 0,-8-6,8-2,-5-6,13 0,5-1,9 0,10-8,0 6,-42 5,1 0,0 4,1 0,5 0,0-1,-2 0,2 2,11 1,1 2,-10 0,0 1,5 3,-1 0,30 0,-13 0,-9 0,-8 0,-3 0,-8 0,0 0,-7 0,-2 0,-8 0,0 0,0 6,-7 0,-1 6,-11 4,-2 2,-9-1,14-6,7-7,19-4,7 0,0 0,-8 0,15 0,-5 0,8 0,-2 0,-8 0,-8 0,6 0,-13 0,6 0,-1 0,2 0,0 0,7 0,-7 0,17 0,-8 0,8 6,-1 2,-5 6,14 0,-15 0,13 6,-13-5,5 5,2 1,-7-6,15 6,-15-7,15 0,-6 0,-1-6,7 5,-7-12,9 6,-9-1,6-5,15 13,2-6,-34 0,-1 1,42 6,0 1,-9-1,7 0,-17 0,17 1,-25-2,5 0,-26-1,-1 0,-20-6,-3-2,-12-5,28 0,5-6,30-2,-1-13,-21 9,2-2,3-6,0-1,0 7,0 0,7-7,-2 1,-12 7,-1 1,5-4,2-1,2 4,0 1,30-11,-35 11,-1 1,24-6,16-5,5-2,0 0,-10-1,4-4,-14 12,18-13,-1 13,-8 1,6 2,-16 13,8-6,-19 7,-1 0,-17 0,-1 0,-15 0,-1 0,-6 0,0 0,-1 0,1 0,6-6,-5 5,11-10,-4 9,6-3,8 5,1 0,17 0,-7 0,15 0,-16 0,8 0,14 6,-17 1,10 6,-25 0,-15-1,-1-5,-12-2,-1-1,-6-3,37 4,0-12,45 6,3-13,2 5,-46 1,3-1,15 0,3 1,3-2,4 1,-15 2,4 0,0 1,4 2,0 0,0 1,1 0,1-1,-1 2,0 1,0 2,1-1,2 0,2 0,-2 0,-3 0,0 0,0 0,4 0,2 0,-1 0,0 0,0 0,-1 0,-3 0,-1 0,0 0,-1 0,-1 0,-4 0,6 0,-3 0,-1-3,-5-1,12 2,-9-10,-31 6,-15-1,22 2,3-1,4 5,3 0,32-12,-34 9,2-1,39-10,-24 6,3 1,-3-2,3 2,18 2,4 1,-1-4,0 1,-4 6,-1 1,5-3,1-1,-7 5,-1 0,1 0,-1 0,1 0,-1 0,1 0,0 0,-2 4,1 1,5-1,1 2,-5 3,0 1,-1 3,-1 1,1-4,-3 0,-24 3,-1-1,17-3,-1 0,-22-2,-2 2,11 2,-1 1,36 6,-21 3,-19-8,-17 0,-15 3,-11-4,-49 7,52-13,-9 1,82-15,9 7,-45-3,1 0,41 4,0 0,-37 0,2 0,0 0,2 0,11 0,-1 0,-19 2,-1 2,6 5,-3 4,23 20,8 6,-9 5,-20-16,-10 6,-15-15,-2 3,-6-5,-1 1,-4 10,4-9,-3 17,-1-12,5 11,-5-4,2 6,3-1,-10-5,4-2,-6-12,0 4,-1-9,-3 4,-3-6,-4 0,5 16,-4-7,5 14,-6-11,0 7,0 2,0-1,0 6,0-5,0 5,0-5,0 4,0-4,0-1,0 6,-6-5,-6-1,-1 6,-9-12,3 11,-4-10,-1 4,-6 1,5-5,-13 13,6-12,-7 12,-6-11,-3 6,-6-6,-23 5,25-5,-24 0,30-9,-17-4,7 0,-6-1,0 1,6-1,-15-5,-13 6,6-12,-5 5,2-7,4 0,-17 0,0 0,1 0,9 0,-7 0,38 0,-1 0,-45 0,36 0,2 0,-17 0,12 1,-1-2,-28-6,21 2,-4 0,18 0,0 0,-4-3,1 1,-35 5,30-2,0 1,10 2,0 2,-13-1,-2 0,5 0,-2 0,-27 0,-1 0,26 0,0 0,5 0,-4 0,4 0,-6 0,3 0,4 0,0 0,-11-1,1 2,11 2,1 2,-7-1,0 1,-1 4,0 0,3 0,2-1,11 0,1 0,1 0,1 0,-32 7,-7 0,15-6,-2 4,14 2,-8 7,-10 8,28-10,-4 1,-7 1,-5 1,9-6,-4-1,0 0,-1 1,-1-1,-1 0,-8-1,-1-2,-1 1,2 0,1 1,-2-2,-4-1,0-2,-4 2,8-1,-4 1,0 0,-1-2,3-2,0-2,1 0,0 1,3 1,0 1,1 0,0-1,-2-1,-1-2,1 1,3-1,-7 3,3-1,-3-1,7-2,-3 0,0-2,0 1,-23 1,1 0,-2-2,21-1,-1-1,0 0,1-1,4 1,2 0,-1 0,-1 0,-4 0,-1 0,0 0,2 0,-17 0,3 0,-1 0,-1 0,-1 0,4 0,10 0,2 0,4 0,-17 1,4-2,0-1,5-4,26-2,4-1,-44-2,1-5,22 16,23 0,-3 0,-12 0,-4 0,-14 0,-4 0,25 0,-2 0,-5 0,-4 1,-5-1,-2 0,3-1,-17-1,2-2,-1 0,-4 1,0-1,0 0,4-2,1-2,2 0,11-2,2-1,-2 0,-15-1,-4 1,1-2,23 2,0 0,0-1,0-1,-1-1,1 0,0-1,1 1,-22-2,1 0,0-1,1-1,1-1,1 1,8 3,2 0,3 2,-12-3,0 1,11 1,-3 0,7 2,0 1,2 1,5 2,-4 0,3 1,-9 2,5 2,7 2,4 2,10-1,1 0,-4 0,2 0,-32 0,35 0,-1 0,-41 0,10 0,1 0,11 0,8 0,10 0,2-6,12-7,2-1,2-9,17 5,-4-5,17-6,-7 15,-13-3,-12 17,-9 0,-5 0,20 0,-27 0,17 0,-21 0,9 0,7 0,-5 0,13 0,-6-5,7-2,8-5,-6-1,12-3,0 3,3 2,9 2,-4 8,11-9,-9 9,4-3,-10 4,5 4,-6 2,10 5,-10 0,9-1,-9-4,9 3,-4-8,1 4,8-1,-8-3,5 4,3-5,-2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29E100-3EE7-094A-B473-006114FDC7F9}" type="datetimeFigureOut">
              <a:rPr lang="en-US" smtClean="0"/>
              <a:t>10/10/19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467BE8-0D7E-1B4A-AEF5-CBE00097B45F}" type="slidenum">
              <a:rPr lang="en-US" smtClean="0"/>
              <a:t>‹#›</a:t>
            </a:fld>
            <a:endParaRPr lang="en-US"/>
          </a:p>
        </p:txBody>
      </p:sp>
    </p:spTree>
    <p:extLst>
      <p:ext uri="{BB962C8B-B14F-4D97-AF65-F5344CB8AC3E}">
        <p14:creationId xmlns:p14="http://schemas.microsoft.com/office/powerpoint/2010/main" val="797671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C87C7F-239B-3E4F-9E96-4EE45818ED87}" type="slidenum">
              <a:rPr lang="en-US" smtClean="0"/>
              <a:t>21</a:t>
            </a:fld>
            <a:endParaRPr lang="en-US"/>
          </a:p>
        </p:txBody>
      </p:sp>
    </p:spTree>
    <p:extLst>
      <p:ext uri="{BB962C8B-B14F-4D97-AF65-F5344CB8AC3E}">
        <p14:creationId xmlns:p14="http://schemas.microsoft.com/office/powerpoint/2010/main" val="480547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8C8C977-05D6-0542-AA85-2C58EEA95677}" type="datetimeFigureOut">
              <a:rPr lang="en-US" smtClean="0"/>
              <a:t>10/10/19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E2E22E-01E2-3043-9FDD-368F99C1B3F6}" type="slidenum">
              <a:rPr lang="en-US" smtClean="0"/>
              <a:t>‹#›</a:t>
            </a:fld>
            <a:endParaRPr lang="en-US"/>
          </a:p>
        </p:txBody>
      </p:sp>
    </p:spTree>
    <p:extLst>
      <p:ext uri="{BB962C8B-B14F-4D97-AF65-F5344CB8AC3E}">
        <p14:creationId xmlns:p14="http://schemas.microsoft.com/office/powerpoint/2010/main" val="1928852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C8C977-05D6-0542-AA85-2C58EEA95677}" type="datetimeFigureOut">
              <a:rPr lang="en-US" smtClean="0"/>
              <a:t>10/10/19</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61558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C8C977-05D6-0542-AA85-2C58EEA95677}" type="datetimeFigureOut">
              <a:rPr lang="en-US" smtClean="0"/>
              <a:t>10/10/19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E2E22E-01E2-3043-9FDD-368F99C1B3F6}" type="slidenum">
              <a:rPr lang="en-US" smtClean="0"/>
              <a:t>‹#›</a:t>
            </a:fld>
            <a:endParaRPr lang="en-US"/>
          </a:p>
        </p:txBody>
      </p:sp>
    </p:spTree>
    <p:extLst>
      <p:ext uri="{BB962C8B-B14F-4D97-AF65-F5344CB8AC3E}">
        <p14:creationId xmlns:p14="http://schemas.microsoft.com/office/powerpoint/2010/main" val="47622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8C8C977-05D6-0542-AA85-2C58EEA95677}" type="datetimeFigureOut">
              <a:rPr lang="en-US" smtClean="0"/>
              <a:t>10/10/19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E2E22E-01E2-3043-9FDD-368F99C1B3F6}" type="slidenum">
              <a:rPr lang="en-US" smtClean="0"/>
              <a:t>‹#›</a:t>
            </a:fld>
            <a:endParaRPr lang="en-US"/>
          </a:p>
        </p:txBody>
      </p:sp>
    </p:spTree>
    <p:extLst>
      <p:ext uri="{BB962C8B-B14F-4D97-AF65-F5344CB8AC3E}">
        <p14:creationId xmlns:p14="http://schemas.microsoft.com/office/powerpoint/2010/main" val="2891939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8C8C977-05D6-0542-AA85-2C58EEA95677}" type="datetimeFigureOut">
              <a:rPr lang="en-US" smtClean="0"/>
              <a:t>10/10/19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E2E22E-01E2-3043-9FDD-368F99C1B3F6}" type="slidenum">
              <a:rPr lang="en-US" smtClean="0"/>
              <a:t>‹#›</a:t>
            </a:fld>
            <a:endParaRPr lang="en-US"/>
          </a:p>
        </p:txBody>
      </p:sp>
    </p:spTree>
    <p:extLst>
      <p:ext uri="{BB962C8B-B14F-4D97-AF65-F5344CB8AC3E}">
        <p14:creationId xmlns:p14="http://schemas.microsoft.com/office/powerpoint/2010/main" val="1918284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C8C977-05D6-0542-AA85-2C58EEA95677}" type="datetimeFigureOut">
              <a:rPr lang="en-US" smtClean="0"/>
              <a:t>10/10/19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E2E22E-01E2-3043-9FDD-368F99C1B3F6}" type="slidenum">
              <a:rPr lang="en-US" smtClean="0"/>
              <a:t>‹#›</a:t>
            </a:fld>
            <a:endParaRPr lang="en-US"/>
          </a:p>
        </p:txBody>
      </p:sp>
      <p:pic>
        <p:nvPicPr>
          <p:cNvPr id="8" name="Picture 7" descr="1349791315.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24800" y="5878810"/>
            <a:ext cx="990600" cy="8267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5082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C8C977-05D6-0542-AA85-2C58EEA95677}" type="datetimeFigureOut">
              <a:rPr lang="en-US" smtClean="0"/>
              <a:t>10/10/19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E2E22E-01E2-3043-9FDD-368F99C1B3F6}" type="slidenum">
              <a:rPr lang="en-US" smtClean="0"/>
              <a:t>‹#›</a:t>
            </a:fld>
            <a:endParaRPr lang="en-US"/>
          </a:p>
        </p:txBody>
      </p:sp>
    </p:spTree>
    <p:extLst>
      <p:ext uri="{BB962C8B-B14F-4D97-AF65-F5344CB8AC3E}">
        <p14:creationId xmlns:p14="http://schemas.microsoft.com/office/powerpoint/2010/main" val="3649184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fld id="{E47B2E40-979F-4F46-AB57-C3F898142D43}" type="datetimeFigureOut">
              <a:rPr lang="en-US" smtClean="0"/>
              <a:t>10/10/19</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16435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fld id="{E47B2E40-979F-4F46-AB57-C3F898142D43}" type="datetimeFigureOut">
              <a:rPr lang="en-US" smtClean="0"/>
              <a:t>10/10/19</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8554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C8C977-05D6-0542-AA85-2C58EEA95677}" type="datetimeFigureOut">
              <a:rPr lang="en-US" smtClean="0"/>
              <a:t>10/10/19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E2E22E-01E2-3043-9FDD-368F99C1B3F6}" type="slidenum">
              <a:rPr lang="en-US" smtClean="0"/>
              <a:t>‹#›</a:t>
            </a:fld>
            <a:endParaRPr lang="en-US"/>
          </a:p>
        </p:txBody>
      </p:sp>
      <p:pic>
        <p:nvPicPr>
          <p:cNvPr id="8" name="Picture 7">
            <a:extLst>
              <a:ext uri="{FF2B5EF4-FFF2-40B4-BE49-F238E27FC236}">
                <a16:creationId xmlns:a16="http://schemas.microsoft.com/office/drawing/2014/main" id="{C250D75F-80FC-EF40-B840-3008F7365E5D}"/>
              </a:ext>
            </a:extLst>
          </p:cNvPr>
          <p:cNvPicPr>
            <a:picLocks noChangeAspect="1"/>
          </p:cNvPicPr>
          <p:nvPr userDrawn="1"/>
        </p:nvPicPr>
        <p:blipFill>
          <a:blip r:embed="rId11"/>
          <a:stretch>
            <a:fillRect/>
          </a:stretch>
        </p:blipFill>
        <p:spPr>
          <a:xfrm>
            <a:off x="8050315" y="6430220"/>
            <a:ext cx="968139" cy="306284"/>
          </a:xfrm>
          <a:prstGeom prst="rect">
            <a:avLst/>
          </a:prstGeom>
        </p:spPr>
      </p:pic>
    </p:spTree>
    <p:extLst>
      <p:ext uri="{BB962C8B-B14F-4D97-AF65-F5344CB8AC3E}">
        <p14:creationId xmlns:p14="http://schemas.microsoft.com/office/powerpoint/2010/main" val="2243849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7" r:id="rId6"/>
    <p:sldLayoutId id="2147483659" r:id="rId7"/>
    <p:sldLayoutId id="2147483661" r:id="rId8"/>
    <p:sldLayoutId id="2147483662"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et2bobc@gmail.com" TargetMode="External"/><Relationship Id="rId2" Type="http://schemas.openxmlformats.org/officeDocument/2006/relationships/hyperlink" Target="mailto:bcornacchioli@gmail.com" TargetMode="External"/><Relationship Id="rId1" Type="http://schemas.openxmlformats.org/officeDocument/2006/relationships/slideLayout" Target="../slideLayouts/slideLayout8.xml"/><Relationship Id="rId5" Type="http://schemas.openxmlformats.org/officeDocument/2006/relationships/image" Target="../media/image3.jpg"/><Relationship Id="rId4" Type="http://schemas.openxmlformats.org/officeDocument/2006/relationships/hyperlink" Target="http://www.derotechnical.com"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30.tiff"/><Relationship Id="rId2" Type="http://schemas.openxmlformats.org/officeDocument/2006/relationships/image" Target="../media/image29.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derotechnical.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2.tiff"/><Relationship Id="rId7" Type="http://schemas.openxmlformats.org/officeDocument/2006/relationships/image" Target="../media/image29.tif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0.tiff"/><Relationship Id="rId5" Type="http://schemas.openxmlformats.org/officeDocument/2006/relationships/image" Target="../media/image54.tiff"/><Relationship Id="rId4" Type="http://schemas.openxmlformats.org/officeDocument/2006/relationships/image" Target="../media/image53.tiff"/><Relationship Id="rId9" Type="http://schemas.openxmlformats.org/officeDocument/2006/relationships/image" Target="../media/image56.png"/></Relationships>
</file>

<file path=ppt/slides/_rels/slide2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2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2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5" Type="http://schemas.openxmlformats.org/officeDocument/2006/relationships/image" Target="../media/image71.png"/><Relationship Id="rId4" Type="http://schemas.openxmlformats.org/officeDocument/2006/relationships/image" Target="../media/image70.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9.emf"/><Relationship Id="rId2" Type="http://schemas.openxmlformats.org/officeDocument/2006/relationships/image" Target="../media/image5.png"/><Relationship Id="rId1" Type="http://schemas.openxmlformats.org/officeDocument/2006/relationships/slideLayout" Target="../slideLayouts/slideLayout9.xml"/><Relationship Id="rId6" Type="http://schemas.openxmlformats.org/officeDocument/2006/relationships/image" Target="../media/image8.jpg"/><Relationship Id="rId5" Type="http://schemas.openxmlformats.org/officeDocument/2006/relationships/image" Target="../media/image3.jp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 Id="rId4" Type="http://schemas.openxmlformats.org/officeDocument/2006/relationships/image" Target="../media/image83.png"/></Relationships>
</file>

<file path=ppt/slides/_rels/slide3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90.png"/><Relationship Id="rId1" Type="http://schemas.openxmlformats.org/officeDocument/2006/relationships/slideLayout" Target="../slideLayouts/slideLayout2.xml"/><Relationship Id="rId4" Type="http://schemas.openxmlformats.org/officeDocument/2006/relationships/image" Target="../media/image96.png"/></Relationships>
</file>

<file path=ppt/slides/_rels/slide43.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tif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image" Target="../media/image96.tiff"/><Relationship Id="rId7" Type="http://schemas.openxmlformats.org/officeDocument/2006/relationships/image" Target="../media/image100.png"/><Relationship Id="rId2" Type="http://schemas.openxmlformats.org/officeDocument/2006/relationships/image" Target="../media/image95.png"/><Relationship Id="rId1" Type="http://schemas.openxmlformats.org/officeDocument/2006/relationships/slideLayout" Target="../slideLayouts/slideLayout2.xml"/><Relationship Id="rId6" Type="http://schemas.openxmlformats.org/officeDocument/2006/relationships/image" Target="../media/image99.png"/><Relationship Id="rId11" Type="http://schemas.openxmlformats.org/officeDocument/2006/relationships/image" Target="../media/image104.png"/><Relationship Id="rId5" Type="http://schemas.openxmlformats.org/officeDocument/2006/relationships/image" Target="../media/image98.png"/><Relationship Id="rId10" Type="http://schemas.openxmlformats.org/officeDocument/2006/relationships/image" Target="../media/image103.png"/><Relationship Id="rId4" Type="http://schemas.openxmlformats.org/officeDocument/2006/relationships/image" Target="../media/image97.png"/><Relationship Id="rId9" Type="http://schemas.openxmlformats.org/officeDocument/2006/relationships/image" Target="../media/image102.png"/></Relationships>
</file>

<file path=ppt/slides/_rels/slide47.xml.rels><?xml version="1.0" encoding="UTF-8" standalone="yes"?>
<Relationships xmlns="http://schemas.openxmlformats.org/package/2006/relationships"><Relationship Id="rId3" Type="http://schemas.openxmlformats.org/officeDocument/2006/relationships/hyperlink" Target="mailto:get2bobc@gmail.com" TargetMode="External"/><Relationship Id="rId2" Type="http://schemas.openxmlformats.org/officeDocument/2006/relationships/hyperlink" Target="mailto:bcornacchioli@gmail.com" TargetMode="Externa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hyperlink" Target="http://www.derotechnical.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0" y="-255178"/>
            <a:ext cx="9144000" cy="2362200"/>
          </a:xfrm>
          <a:prstGeom prst="rect">
            <a:avLst/>
          </a:prstGeom>
        </p:spPr>
        <p:txBody>
          <a:bodyPr anchor="ctr">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4000" b="1" i="1" dirty="0">
                <a:solidFill>
                  <a:schemeClr val="tx2">
                    <a:lumMod val="60000"/>
                    <a:lumOff val="40000"/>
                  </a:schemeClr>
                </a:solidFill>
                <a:latin typeface="Calibri" charset="0"/>
              </a:rPr>
              <a:t>Standards, Assignments &amp; Grade Scales</a:t>
            </a:r>
            <a:r>
              <a:rPr lang="mr-IN" sz="4000" b="1" i="1" dirty="0">
                <a:solidFill>
                  <a:schemeClr val="tx2">
                    <a:lumMod val="60000"/>
                    <a:lumOff val="40000"/>
                  </a:schemeClr>
                </a:solidFill>
                <a:latin typeface="Calibri" charset="0"/>
              </a:rPr>
              <a:t>…</a:t>
            </a:r>
            <a:r>
              <a:rPr lang="en-US" sz="4000" b="1" i="1" dirty="0">
                <a:solidFill>
                  <a:schemeClr val="tx2">
                    <a:lumMod val="60000"/>
                    <a:lumOff val="40000"/>
                  </a:schemeClr>
                </a:solidFill>
                <a:latin typeface="Calibri" charset="0"/>
              </a:rPr>
              <a:t> </a:t>
            </a:r>
          </a:p>
          <a:p>
            <a:pPr algn="ctr"/>
            <a:r>
              <a:rPr lang="en-US" sz="6000" b="1" i="1" dirty="0">
                <a:solidFill>
                  <a:schemeClr val="tx2">
                    <a:lumMod val="60000"/>
                    <a:lumOff val="40000"/>
                  </a:schemeClr>
                </a:solidFill>
                <a:latin typeface="Calibri" charset="0"/>
              </a:rPr>
              <a:t>OH MY!  </a:t>
            </a:r>
          </a:p>
        </p:txBody>
      </p:sp>
      <p:sp>
        <p:nvSpPr>
          <p:cNvPr id="2" name="Rectangle 1"/>
          <p:cNvSpPr/>
          <p:nvPr/>
        </p:nvSpPr>
        <p:spPr>
          <a:xfrm>
            <a:off x="80682" y="4913583"/>
            <a:ext cx="4993341" cy="1938992"/>
          </a:xfrm>
          <a:prstGeom prst="rect">
            <a:avLst/>
          </a:prstGeom>
        </p:spPr>
        <p:txBody>
          <a:bodyPr wrap="square">
            <a:spAutoFit/>
          </a:bodyPr>
          <a:lstStyle/>
          <a:p>
            <a:pPr>
              <a:defRPr/>
            </a:pPr>
            <a:r>
              <a:rPr lang="en-US" sz="2400" dirty="0"/>
              <a:t>Bob Cornacchioli</a:t>
            </a:r>
            <a:br>
              <a:rPr lang="en-US" sz="2400" dirty="0"/>
            </a:br>
            <a:r>
              <a:rPr lang="en-US" sz="2400" dirty="0"/>
              <a:t>DERO Technical Services</a:t>
            </a:r>
          </a:p>
          <a:p>
            <a:pPr>
              <a:defRPr/>
            </a:pPr>
            <a:r>
              <a:rPr lang="en-US" sz="2400" dirty="0">
                <a:hlinkClick r:id="rId2"/>
              </a:rPr>
              <a:t>bcornacchioli@gmail.com</a:t>
            </a:r>
            <a:endParaRPr lang="en-US" sz="2400" dirty="0"/>
          </a:p>
          <a:p>
            <a:pPr>
              <a:defRPr/>
            </a:pPr>
            <a:r>
              <a:rPr lang="en-US" sz="2400" dirty="0">
                <a:hlinkClick r:id="rId3"/>
              </a:rPr>
              <a:t>get2bobc@gmail.com</a:t>
            </a:r>
            <a:r>
              <a:rPr lang="en-US" sz="2400" dirty="0"/>
              <a:t> </a:t>
            </a:r>
          </a:p>
          <a:p>
            <a:pPr>
              <a:defRPr/>
            </a:pPr>
            <a:r>
              <a:rPr lang="en-US" sz="2400" dirty="0">
                <a:hlinkClick r:id="rId4"/>
              </a:rPr>
              <a:t>www.derotechnical.com</a:t>
            </a:r>
            <a:endParaRPr lang="en-US" sz="2400" dirty="0"/>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0436" y="1526987"/>
            <a:ext cx="3684494" cy="3590335"/>
          </a:xfrm>
          <a:prstGeom prst="rect">
            <a:avLst/>
          </a:prstGeom>
        </p:spPr>
      </p:pic>
    </p:spTree>
    <p:extLst>
      <p:ext uri="{BB962C8B-B14F-4D97-AF65-F5344CB8AC3E}">
        <p14:creationId xmlns:p14="http://schemas.microsoft.com/office/powerpoint/2010/main" val="789443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348" y="1603403"/>
            <a:ext cx="7891948" cy="3611333"/>
          </a:xfrm>
          <a:prstGeom prst="rect">
            <a:avLst/>
          </a:prstGeom>
        </p:spPr>
      </p:pic>
      <p:sp>
        <p:nvSpPr>
          <p:cNvPr id="2" name="Title 1"/>
          <p:cNvSpPr>
            <a:spLocks noGrp="1"/>
          </p:cNvSpPr>
          <p:nvPr>
            <p:ph type="title"/>
          </p:nvPr>
        </p:nvSpPr>
        <p:spPr>
          <a:xfrm>
            <a:off x="0" y="274638"/>
            <a:ext cx="9004852" cy="1143000"/>
          </a:xfrm>
        </p:spPr>
        <p:txBody>
          <a:bodyPr>
            <a:normAutofit fontScale="90000"/>
          </a:bodyPr>
          <a:lstStyle/>
          <a:p>
            <a:r>
              <a:rPr lang="en-US" b="1" i="1" dirty="0">
                <a:solidFill>
                  <a:schemeClr val="tx2">
                    <a:lumMod val="60000"/>
                    <a:lumOff val="40000"/>
                  </a:schemeClr>
                </a:solidFill>
              </a:rPr>
              <a:t>Why Calculating Higher Level Standards Doesn’t Always Work for Teachers</a:t>
            </a:r>
          </a:p>
        </p:txBody>
      </p:sp>
      <p:sp>
        <p:nvSpPr>
          <p:cNvPr id="6" name="Frame 5"/>
          <p:cNvSpPr/>
          <p:nvPr/>
        </p:nvSpPr>
        <p:spPr>
          <a:xfrm>
            <a:off x="6599583" y="2348182"/>
            <a:ext cx="934278" cy="815007"/>
          </a:xfrm>
          <a:prstGeom prst="frame">
            <a:avLst>
              <a:gd name="adj1" fmla="val 5183"/>
            </a:avLst>
          </a:prstGeom>
          <a:solidFill>
            <a:schemeClr val="accent2"/>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218661" y="5585794"/>
            <a:ext cx="8564781" cy="400110"/>
          </a:xfrm>
          <a:prstGeom prst="rect">
            <a:avLst/>
          </a:prstGeom>
          <a:noFill/>
        </p:spPr>
        <p:txBody>
          <a:bodyPr wrap="none" rtlCol="0">
            <a:spAutoFit/>
          </a:bodyPr>
          <a:lstStyle/>
          <a:p>
            <a:r>
              <a:rPr lang="en-US" sz="2000" b="1" dirty="0">
                <a:solidFill>
                  <a:srgbClr val="FF0000"/>
                </a:solidFill>
              </a:rPr>
              <a:t>Depending Upon Your Scale Cut-off/Grade Values does 2.75 become a 2 or a 3?</a:t>
            </a:r>
          </a:p>
        </p:txBody>
      </p:sp>
      <p:sp>
        <p:nvSpPr>
          <p:cNvPr id="9" name="TextBox 8"/>
          <p:cNvSpPr txBox="1"/>
          <p:nvPr/>
        </p:nvSpPr>
        <p:spPr>
          <a:xfrm>
            <a:off x="231915" y="5956852"/>
            <a:ext cx="8761437" cy="400110"/>
          </a:xfrm>
          <a:prstGeom prst="rect">
            <a:avLst/>
          </a:prstGeom>
          <a:noFill/>
        </p:spPr>
        <p:txBody>
          <a:bodyPr wrap="none" rtlCol="0">
            <a:spAutoFit/>
          </a:bodyPr>
          <a:lstStyle/>
          <a:p>
            <a:r>
              <a:rPr lang="en-US" sz="2000" b="1" dirty="0">
                <a:solidFill>
                  <a:srgbClr val="00B050"/>
                </a:solidFill>
              </a:rPr>
              <a:t>Does each lower level standard contribute 25% of the Reading Literature Grade? </a:t>
            </a:r>
          </a:p>
        </p:txBody>
      </p:sp>
      <p:grpSp>
        <p:nvGrpSpPr>
          <p:cNvPr id="12" name="Group 11"/>
          <p:cNvGrpSpPr/>
          <p:nvPr/>
        </p:nvGrpSpPr>
        <p:grpSpPr>
          <a:xfrm>
            <a:off x="7354954" y="3138197"/>
            <a:ext cx="663036" cy="2354491"/>
            <a:chOff x="7354954" y="3138197"/>
            <a:chExt cx="663036" cy="2354491"/>
          </a:xfrm>
        </p:grpSpPr>
        <p:sp>
          <p:nvSpPr>
            <p:cNvPr id="8" name="TextBox 7"/>
            <p:cNvSpPr txBox="1"/>
            <p:nvPr/>
          </p:nvSpPr>
          <p:spPr>
            <a:xfrm>
              <a:off x="7354954" y="3461363"/>
              <a:ext cx="516834" cy="2031325"/>
            </a:xfrm>
            <a:prstGeom prst="rect">
              <a:avLst/>
            </a:prstGeom>
            <a:noFill/>
          </p:spPr>
          <p:txBody>
            <a:bodyPr wrap="square" rtlCol="0">
              <a:spAutoFit/>
            </a:bodyPr>
            <a:lstStyle/>
            <a:p>
              <a:pPr algn="ctr">
                <a:lnSpc>
                  <a:spcPct val="150000"/>
                </a:lnSpc>
              </a:pPr>
              <a:r>
                <a:rPr lang="en-US" sz="2400" b="1" dirty="0">
                  <a:solidFill>
                    <a:srgbClr val="00B050"/>
                  </a:solidFill>
                </a:rPr>
                <a:t>2</a:t>
              </a:r>
            </a:p>
            <a:p>
              <a:pPr algn="ctr">
                <a:lnSpc>
                  <a:spcPct val="150000"/>
                </a:lnSpc>
              </a:pPr>
              <a:r>
                <a:rPr lang="en-US" sz="2400" b="1" dirty="0">
                  <a:solidFill>
                    <a:srgbClr val="00B050"/>
                  </a:solidFill>
                </a:rPr>
                <a:t>1</a:t>
              </a:r>
            </a:p>
            <a:p>
              <a:pPr algn="ctr">
                <a:lnSpc>
                  <a:spcPct val="150000"/>
                </a:lnSpc>
              </a:pPr>
              <a:r>
                <a:rPr lang="en-US" sz="2400" b="1" dirty="0">
                  <a:solidFill>
                    <a:srgbClr val="00B050"/>
                  </a:solidFill>
                </a:rPr>
                <a:t>3</a:t>
              </a:r>
            </a:p>
            <a:p>
              <a:endParaRPr lang="en-US" dirty="0"/>
            </a:p>
          </p:txBody>
        </p:sp>
        <p:sp>
          <p:nvSpPr>
            <p:cNvPr id="11" name="TextBox 10"/>
            <p:cNvSpPr txBox="1"/>
            <p:nvPr/>
          </p:nvSpPr>
          <p:spPr>
            <a:xfrm>
              <a:off x="7362286" y="3138197"/>
              <a:ext cx="655704" cy="738664"/>
            </a:xfrm>
            <a:prstGeom prst="rect">
              <a:avLst/>
            </a:prstGeom>
            <a:noFill/>
          </p:spPr>
          <p:txBody>
            <a:bodyPr wrap="square" rtlCol="0">
              <a:spAutoFit/>
            </a:bodyPr>
            <a:lstStyle/>
            <a:p>
              <a:r>
                <a:rPr lang="en-US" sz="2400" b="1" dirty="0">
                  <a:solidFill>
                    <a:srgbClr val="00B050"/>
                  </a:solidFill>
                </a:rPr>
                <a:t>10</a:t>
              </a:r>
            </a:p>
            <a:p>
              <a:endParaRPr lang="en-US" dirty="0"/>
            </a:p>
          </p:txBody>
        </p:sp>
      </p:grpSp>
    </p:spTree>
    <p:extLst>
      <p:ext uri="{BB962C8B-B14F-4D97-AF65-F5344CB8AC3E}">
        <p14:creationId xmlns:p14="http://schemas.microsoft.com/office/powerpoint/2010/main" val="1734130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9100"/>
            <a:ext cx="9144000" cy="1143000"/>
          </a:xfrm>
        </p:spPr>
        <p:txBody>
          <a:bodyPr>
            <a:noAutofit/>
          </a:bodyPr>
          <a:lstStyle/>
          <a:p>
            <a:r>
              <a:rPr lang="en-US" sz="3600" b="1" dirty="0">
                <a:solidFill>
                  <a:schemeClr val="accent1">
                    <a:lumMod val="75000"/>
                  </a:schemeClr>
                </a:solidFill>
              </a:rPr>
              <a:t>Decisions before </a:t>
            </a:r>
            <a:r>
              <a:rPr lang="en-US" sz="3600" b="1">
                <a:solidFill>
                  <a:schemeClr val="accent1">
                    <a:lumMod val="75000"/>
                  </a:schemeClr>
                </a:solidFill>
              </a:rPr>
              <a:t>creating XLS Import </a:t>
            </a:r>
            <a:r>
              <a:rPr lang="en-US" sz="3600" b="1" dirty="0">
                <a:solidFill>
                  <a:schemeClr val="accent1">
                    <a:lumMod val="75000"/>
                  </a:schemeClr>
                </a:solidFill>
              </a:rPr>
              <a:t>Template</a:t>
            </a:r>
          </a:p>
        </p:txBody>
      </p:sp>
      <p:sp>
        <p:nvSpPr>
          <p:cNvPr id="4" name="Title 1"/>
          <p:cNvSpPr txBox="1">
            <a:spLocks/>
          </p:cNvSpPr>
          <p:nvPr/>
        </p:nvSpPr>
        <p:spPr>
          <a:xfrm>
            <a:off x="18588" y="516246"/>
            <a:ext cx="2858427"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b="1" dirty="0">
                <a:solidFill>
                  <a:schemeClr val="accent1">
                    <a:lumMod val="75000"/>
                  </a:schemeClr>
                </a:solidFill>
              </a:rPr>
              <a:t>1) To Roll-up or Not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6178" y="721169"/>
            <a:ext cx="5265544" cy="1710032"/>
          </a:xfrm>
          <a:prstGeom prst="rect">
            <a:avLst/>
          </a:prstGeom>
        </p:spPr>
      </p:pic>
      <p:sp>
        <p:nvSpPr>
          <p:cNvPr id="7" name="Rectangle 6"/>
          <p:cNvSpPr/>
          <p:nvPr/>
        </p:nvSpPr>
        <p:spPr>
          <a:xfrm>
            <a:off x="138327" y="2709080"/>
            <a:ext cx="3032690" cy="830997"/>
          </a:xfrm>
          <a:prstGeom prst="rect">
            <a:avLst/>
          </a:prstGeom>
        </p:spPr>
        <p:txBody>
          <a:bodyPr wrap="none">
            <a:spAutoFit/>
          </a:bodyPr>
          <a:lstStyle/>
          <a:p>
            <a:pPr algn="ctr"/>
            <a:r>
              <a:rPr lang="en-US" sz="2400" b="1" dirty="0">
                <a:solidFill>
                  <a:schemeClr val="accent1">
                    <a:lumMod val="75000"/>
                  </a:schemeClr>
                </a:solidFill>
              </a:rPr>
              <a:t>2) </a:t>
            </a:r>
            <a:r>
              <a:rPr lang="en-US" sz="2400" b="1" dirty="0" err="1">
                <a:solidFill>
                  <a:schemeClr val="accent1">
                    <a:lumMod val="75000"/>
                  </a:schemeClr>
                </a:solidFill>
              </a:rPr>
              <a:t>ListParentIdentifier</a:t>
            </a:r>
            <a:r>
              <a:rPr lang="en-US" sz="2400" b="1" dirty="0">
                <a:solidFill>
                  <a:schemeClr val="accent1">
                    <a:lumMod val="75000"/>
                  </a:schemeClr>
                </a:solidFill>
              </a:rPr>
              <a:t> </a:t>
            </a:r>
          </a:p>
          <a:p>
            <a:pPr algn="ctr"/>
            <a:r>
              <a:rPr lang="en-US" sz="2400" b="1" dirty="0">
                <a:solidFill>
                  <a:schemeClr val="accent1">
                    <a:lumMod val="75000"/>
                  </a:schemeClr>
                </a:solidFill>
              </a:rPr>
              <a:t>is the KEY</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6719" y="2530280"/>
            <a:ext cx="4815003" cy="1950241"/>
          </a:xfrm>
          <a:prstGeom prst="rect">
            <a:avLst/>
          </a:prstGeom>
        </p:spPr>
      </p:pic>
      <p:sp>
        <p:nvSpPr>
          <p:cNvPr id="9" name="Rectangle 8"/>
          <p:cNvSpPr/>
          <p:nvPr/>
        </p:nvSpPr>
        <p:spPr>
          <a:xfrm>
            <a:off x="156915" y="4957905"/>
            <a:ext cx="3612271" cy="1200329"/>
          </a:xfrm>
          <a:prstGeom prst="rect">
            <a:avLst/>
          </a:prstGeom>
        </p:spPr>
        <p:txBody>
          <a:bodyPr wrap="none">
            <a:spAutoFit/>
          </a:bodyPr>
          <a:lstStyle/>
          <a:p>
            <a:pPr algn="ctr"/>
            <a:r>
              <a:rPr lang="en-US" sz="2400" b="1" dirty="0">
                <a:solidFill>
                  <a:schemeClr val="accent1">
                    <a:lumMod val="75000"/>
                  </a:schemeClr>
                </a:solidFill>
              </a:rPr>
              <a:t>3) Selecting Auto-Calculate</a:t>
            </a:r>
          </a:p>
          <a:p>
            <a:pPr algn="ctr"/>
            <a:r>
              <a:rPr lang="en-US" sz="2400" b="1" dirty="0">
                <a:solidFill>
                  <a:schemeClr val="accent1">
                    <a:lumMod val="75000"/>
                  </a:schemeClr>
                </a:solidFill>
              </a:rPr>
              <a:t>Is essential </a:t>
            </a:r>
          </a:p>
          <a:p>
            <a:pPr algn="ctr"/>
            <a:r>
              <a:rPr lang="en-US" sz="2400" b="1" dirty="0">
                <a:solidFill>
                  <a:schemeClr val="accent1">
                    <a:lumMod val="75000"/>
                  </a:schemeClr>
                </a:solidFill>
              </a:rPr>
              <a:t>(Teacher or District)</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2927" y="4942669"/>
            <a:ext cx="5039726" cy="1218299"/>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640824"/>
            <a:ext cx="9738221" cy="5517409"/>
          </a:xfrm>
          <a:prstGeom prst="rect">
            <a:avLst/>
          </a:prstGeom>
        </p:spPr>
      </p:pic>
    </p:spTree>
    <p:extLst>
      <p:ext uri="{BB962C8B-B14F-4D97-AF65-F5344CB8AC3E}">
        <p14:creationId xmlns:p14="http://schemas.microsoft.com/office/powerpoint/2010/main" val="785978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heckerboard(across)">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0477"/>
            <a:ext cx="8892988" cy="1143000"/>
          </a:xfrm>
        </p:spPr>
        <p:txBody>
          <a:bodyPr>
            <a:normAutofit fontScale="90000"/>
          </a:bodyPr>
          <a:lstStyle/>
          <a:p>
            <a:r>
              <a:rPr lang="en-US" sz="3600" b="1" i="1" dirty="0">
                <a:solidFill>
                  <a:schemeClr val="tx2">
                    <a:lumMod val="60000"/>
                    <a:lumOff val="40000"/>
                  </a:schemeClr>
                </a:solidFill>
              </a:rPr>
              <a:t>Score standard </a:t>
            </a:r>
            <a:r>
              <a:rPr lang="en-US" sz="3600" b="1" i="1" u="sng" dirty="0">
                <a:solidFill>
                  <a:schemeClr val="tx2">
                    <a:lumMod val="60000"/>
                    <a:lumOff val="40000"/>
                  </a:schemeClr>
                </a:solidFill>
              </a:rPr>
              <a:t>without tying it to an assignment </a:t>
            </a:r>
          </a:p>
        </p:txBody>
      </p:sp>
      <p:sp>
        <p:nvSpPr>
          <p:cNvPr id="5" name="TextBox 4"/>
          <p:cNvSpPr txBox="1"/>
          <p:nvPr/>
        </p:nvSpPr>
        <p:spPr>
          <a:xfrm>
            <a:off x="522810" y="842286"/>
            <a:ext cx="6482929" cy="369332"/>
          </a:xfrm>
          <a:prstGeom prst="rect">
            <a:avLst/>
          </a:prstGeom>
          <a:noFill/>
        </p:spPr>
        <p:txBody>
          <a:bodyPr wrap="none" rtlCol="0">
            <a:spAutoFit/>
          </a:bodyPr>
          <a:lstStyle/>
          <a:p>
            <a:r>
              <a:rPr lang="en-US" dirty="0"/>
              <a:t> Sept 9</a:t>
            </a:r>
            <a:r>
              <a:rPr lang="en-US" baseline="30000" dirty="0"/>
              <a:t>th</a:t>
            </a:r>
            <a:r>
              <a:rPr lang="en-US" dirty="0"/>
              <a:t> - CMA.4.2  - Efficiently applies strategies to solve problems</a:t>
            </a:r>
          </a:p>
        </p:txBody>
      </p:sp>
      <p:sp>
        <p:nvSpPr>
          <p:cNvPr id="7" name="TextBox 6"/>
          <p:cNvSpPr txBox="1"/>
          <p:nvPr/>
        </p:nvSpPr>
        <p:spPr>
          <a:xfrm>
            <a:off x="522805" y="1501601"/>
            <a:ext cx="6599948" cy="369332"/>
          </a:xfrm>
          <a:prstGeom prst="rect">
            <a:avLst/>
          </a:prstGeom>
          <a:noFill/>
        </p:spPr>
        <p:txBody>
          <a:bodyPr wrap="none" rtlCol="0">
            <a:spAutoFit/>
          </a:bodyPr>
          <a:lstStyle/>
          <a:p>
            <a:r>
              <a:rPr lang="en-US" dirty="0"/>
              <a:t> Sept 20</a:t>
            </a:r>
            <a:r>
              <a:rPr lang="en-US" baseline="30000" dirty="0"/>
              <a:t>th</a:t>
            </a:r>
            <a:r>
              <a:rPr lang="en-US" dirty="0"/>
              <a:t> - CMA.4.2  - Efficiently applies strategies to solve problems</a:t>
            </a:r>
          </a:p>
        </p:txBody>
      </p:sp>
      <p:sp>
        <p:nvSpPr>
          <p:cNvPr id="8" name="TextBox 7"/>
          <p:cNvSpPr txBox="1"/>
          <p:nvPr/>
        </p:nvSpPr>
        <p:spPr>
          <a:xfrm>
            <a:off x="522800" y="2134022"/>
            <a:ext cx="6419706" cy="369332"/>
          </a:xfrm>
          <a:prstGeom prst="rect">
            <a:avLst/>
          </a:prstGeom>
          <a:noFill/>
        </p:spPr>
        <p:txBody>
          <a:bodyPr wrap="none" rtlCol="0">
            <a:spAutoFit/>
          </a:bodyPr>
          <a:lstStyle/>
          <a:p>
            <a:r>
              <a:rPr lang="en-US" dirty="0"/>
              <a:t> Oct 2</a:t>
            </a:r>
            <a:r>
              <a:rPr lang="en-US" baseline="30000" dirty="0"/>
              <a:t>nd</a:t>
            </a:r>
            <a:r>
              <a:rPr lang="en-US" dirty="0"/>
              <a:t> - CMA.4.2  - Efficiently applies strategies to solve problems</a:t>
            </a:r>
          </a:p>
        </p:txBody>
      </p:sp>
      <p:sp>
        <p:nvSpPr>
          <p:cNvPr id="10" name="TextBox 9"/>
          <p:cNvSpPr txBox="1"/>
          <p:nvPr/>
        </p:nvSpPr>
        <p:spPr>
          <a:xfrm>
            <a:off x="7593516" y="849383"/>
            <a:ext cx="331694" cy="369332"/>
          </a:xfrm>
          <a:prstGeom prst="rect">
            <a:avLst/>
          </a:prstGeom>
          <a:noFill/>
        </p:spPr>
        <p:txBody>
          <a:bodyPr wrap="square" rtlCol="0">
            <a:spAutoFit/>
          </a:bodyPr>
          <a:lstStyle/>
          <a:p>
            <a:r>
              <a:rPr lang="en-US" dirty="0"/>
              <a:t>4</a:t>
            </a:r>
          </a:p>
        </p:txBody>
      </p:sp>
      <p:sp>
        <p:nvSpPr>
          <p:cNvPr id="11" name="TextBox 10"/>
          <p:cNvSpPr txBox="1"/>
          <p:nvPr/>
        </p:nvSpPr>
        <p:spPr>
          <a:xfrm>
            <a:off x="7606963" y="1540478"/>
            <a:ext cx="354978" cy="369332"/>
          </a:xfrm>
          <a:prstGeom prst="rect">
            <a:avLst/>
          </a:prstGeom>
          <a:noFill/>
        </p:spPr>
        <p:txBody>
          <a:bodyPr wrap="square" rtlCol="0">
            <a:spAutoFit/>
          </a:bodyPr>
          <a:lstStyle/>
          <a:p>
            <a:r>
              <a:rPr lang="en-US" dirty="0"/>
              <a:t>3</a:t>
            </a:r>
          </a:p>
        </p:txBody>
      </p:sp>
      <p:sp>
        <p:nvSpPr>
          <p:cNvPr id="12" name="TextBox 11"/>
          <p:cNvSpPr txBox="1"/>
          <p:nvPr/>
        </p:nvSpPr>
        <p:spPr>
          <a:xfrm>
            <a:off x="7566621" y="2168419"/>
            <a:ext cx="426618" cy="369332"/>
          </a:xfrm>
          <a:prstGeom prst="rect">
            <a:avLst/>
          </a:prstGeom>
          <a:noFill/>
        </p:spPr>
        <p:txBody>
          <a:bodyPr wrap="square" rtlCol="0">
            <a:spAutoFit/>
          </a:bodyPr>
          <a:lstStyle/>
          <a:p>
            <a:r>
              <a:rPr lang="en-US" dirty="0"/>
              <a:t>2</a:t>
            </a:r>
          </a:p>
        </p:txBody>
      </p:sp>
      <p:sp>
        <p:nvSpPr>
          <p:cNvPr id="16" name="TextBox 15"/>
          <p:cNvSpPr txBox="1"/>
          <p:nvPr/>
        </p:nvSpPr>
        <p:spPr>
          <a:xfrm>
            <a:off x="7567431" y="2752351"/>
            <a:ext cx="354978" cy="369332"/>
          </a:xfrm>
          <a:prstGeom prst="rect">
            <a:avLst/>
          </a:prstGeom>
          <a:noFill/>
        </p:spPr>
        <p:txBody>
          <a:bodyPr wrap="square" rtlCol="0">
            <a:spAutoFit/>
          </a:bodyPr>
          <a:lstStyle/>
          <a:p>
            <a:r>
              <a:rPr lang="en-US" dirty="0"/>
              <a:t>4</a:t>
            </a:r>
          </a:p>
        </p:txBody>
      </p:sp>
      <p:sp>
        <p:nvSpPr>
          <p:cNvPr id="9" name="TextBox 8"/>
          <p:cNvSpPr txBox="1"/>
          <p:nvPr/>
        </p:nvSpPr>
        <p:spPr>
          <a:xfrm>
            <a:off x="522795" y="2739549"/>
            <a:ext cx="6507872" cy="369332"/>
          </a:xfrm>
          <a:prstGeom prst="rect">
            <a:avLst/>
          </a:prstGeom>
          <a:noFill/>
        </p:spPr>
        <p:txBody>
          <a:bodyPr wrap="none" rtlCol="0">
            <a:spAutoFit/>
          </a:bodyPr>
          <a:lstStyle/>
          <a:p>
            <a:r>
              <a:rPr lang="en-US" dirty="0"/>
              <a:t> Oct 15</a:t>
            </a:r>
            <a:r>
              <a:rPr lang="en-US" baseline="30000" dirty="0"/>
              <a:t>th</a:t>
            </a:r>
            <a:r>
              <a:rPr lang="en-US" dirty="0"/>
              <a:t> - CMA.4.2  - Efficiently applies strategies to solve problems</a:t>
            </a:r>
          </a:p>
        </p:txBody>
      </p:sp>
      <p:pic>
        <p:nvPicPr>
          <p:cNvPr id="4" name="Content Placeholder 3"/>
          <p:cNvPicPr>
            <a:picLocks noChangeAspect="1"/>
          </p:cNvPicPr>
          <p:nvPr/>
        </p:nvPicPr>
        <p:blipFill>
          <a:blip r:embed="rId2"/>
          <a:stretch>
            <a:fillRect/>
          </a:stretch>
        </p:blipFill>
        <p:spPr>
          <a:xfrm>
            <a:off x="7484001" y="3409608"/>
            <a:ext cx="1184899" cy="1184899"/>
          </a:xfrm>
          <a:prstGeom prst="rect">
            <a:avLst/>
          </a:prstGeom>
        </p:spPr>
      </p:pic>
      <p:grpSp>
        <p:nvGrpSpPr>
          <p:cNvPr id="25" name="Group 24"/>
          <p:cNvGrpSpPr/>
          <p:nvPr/>
        </p:nvGrpSpPr>
        <p:grpSpPr>
          <a:xfrm>
            <a:off x="1423681" y="3777435"/>
            <a:ext cx="1976449" cy="1976449"/>
            <a:chOff x="1423681" y="3777435"/>
            <a:chExt cx="1976449" cy="1976449"/>
          </a:xfrm>
        </p:grpSpPr>
        <p:pic>
          <p:nvPicPr>
            <p:cNvPr id="21" name="Picture 20"/>
            <p:cNvPicPr>
              <a:picLocks noChangeAspect="1"/>
            </p:cNvPicPr>
            <p:nvPr/>
          </p:nvPicPr>
          <p:blipFill>
            <a:blip r:embed="rId3"/>
            <a:stretch>
              <a:fillRect/>
            </a:stretch>
          </p:blipFill>
          <p:spPr>
            <a:xfrm rot="5400000">
              <a:off x="1423681" y="3777435"/>
              <a:ext cx="1976449" cy="1976449"/>
            </a:xfrm>
            <a:prstGeom prst="rect">
              <a:avLst/>
            </a:prstGeom>
          </p:spPr>
        </p:pic>
        <p:sp>
          <p:nvSpPr>
            <p:cNvPr id="24" name="TextBox 23"/>
            <p:cNvSpPr txBox="1"/>
            <p:nvPr/>
          </p:nvSpPr>
          <p:spPr>
            <a:xfrm>
              <a:off x="2578163" y="4225176"/>
              <a:ext cx="301686" cy="369332"/>
            </a:xfrm>
            <a:prstGeom prst="rect">
              <a:avLst/>
            </a:prstGeom>
            <a:noFill/>
          </p:spPr>
          <p:txBody>
            <a:bodyPr wrap="none" rtlCol="0">
              <a:spAutoFit/>
            </a:bodyPr>
            <a:lstStyle/>
            <a:p>
              <a:r>
                <a:rPr lang="en-US" dirty="0"/>
                <a:t>4</a:t>
              </a:r>
            </a:p>
          </p:txBody>
        </p:sp>
      </p:grpSp>
      <p:sp>
        <p:nvSpPr>
          <p:cNvPr id="3" name="TextBox 2"/>
          <p:cNvSpPr txBox="1"/>
          <p:nvPr/>
        </p:nvSpPr>
        <p:spPr>
          <a:xfrm>
            <a:off x="3939989" y="4594507"/>
            <a:ext cx="4746812" cy="923330"/>
          </a:xfrm>
          <a:prstGeom prst="rect">
            <a:avLst/>
          </a:prstGeom>
          <a:noFill/>
        </p:spPr>
        <p:txBody>
          <a:bodyPr wrap="square" rtlCol="0">
            <a:spAutoFit/>
          </a:bodyPr>
          <a:lstStyle/>
          <a:p>
            <a:pPr algn="ctr"/>
            <a:r>
              <a:rPr lang="en-US" dirty="0"/>
              <a:t>You really can’t direct enter a score for a standard without overwriting all previous grades. </a:t>
            </a:r>
          </a:p>
          <a:p>
            <a:pPr algn="ctr"/>
            <a:r>
              <a:rPr lang="en-US" b="1" dirty="0">
                <a:solidFill>
                  <a:srgbClr val="00B0F0"/>
                </a:solidFill>
              </a:rPr>
              <a:t>LAST IN WINS   HOWEVER</a:t>
            </a:r>
          </a:p>
        </p:txBody>
      </p:sp>
      <p:sp>
        <p:nvSpPr>
          <p:cNvPr id="17" name="TextBox 16"/>
          <p:cNvSpPr txBox="1"/>
          <p:nvPr/>
        </p:nvSpPr>
        <p:spPr>
          <a:xfrm>
            <a:off x="1457379" y="5473045"/>
            <a:ext cx="6916272" cy="923330"/>
          </a:xfrm>
          <a:prstGeom prst="rect">
            <a:avLst/>
          </a:prstGeom>
          <a:noFill/>
        </p:spPr>
        <p:txBody>
          <a:bodyPr wrap="square" rtlCol="0">
            <a:spAutoFit/>
          </a:bodyPr>
          <a:lstStyle/>
          <a:p>
            <a:pPr algn="ctr"/>
            <a:r>
              <a:rPr lang="en-US" dirty="0"/>
              <a:t>Some Academic Standards NOT tied to assignments &amp; Behavioral Standards will be scored using direct entry near or at the end of each term! </a:t>
            </a:r>
            <a:endParaRPr lang="en-US" b="1" dirty="0">
              <a:solidFill>
                <a:srgbClr val="00B0F0"/>
              </a:solidFill>
            </a:endParaRPr>
          </a:p>
        </p:txBody>
      </p:sp>
      <p:sp>
        <p:nvSpPr>
          <p:cNvPr id="6" name="TextBox 5"/>
          <p:cNvSpPr txBox="1"/>
          <p:nvPr/>
        </p:nvSpPr>
        <p:spPr>
          <a:xfrm>
            <a:off x="136715" y="6335415"/>
            <a:ext cx="6827254" cy="461665"/>
          </a:xfrm>
          <a:prstGeom prst="rect">
            <a:avLst/>
          </a:prstGeom>
          <a:noFill/>
        </p:spPr>
        <p:txBody>
          <a:bodyPr wrap="none" rtlCol="0">
            <a:spAutoFit/>
          </a:bodyPr>
          <a:lstStyle/>
          <a:p>
            <a:r>
              <a:rPr lang="en-US" sz="2400" b="1" dirty="0">
                <a:solidFill>
                  <a:schemeClr val="tx2">
                    <a:lumMod val="60000"/>
                    <a:lumOff val="40000"/>
                  </a:schemeClr>
                </a:solidFill>
              </a:rPr>
              <a:t>DO YOU REMEMBER </a:t>
            </a:r>
            <a:r>
              <a:rPr lang="mr-IN" sz="2400" b="1" dirty="0">
                <a:solidFill>
                  <a:schemeClr val="tx2">
                    <a:lumMod val="60000"/>
                    <a:lumOff val="40000"/>
                  </a:schemeClr>
                </a:solidFill>
              </a:rPr>
              <a:t>–</a:t>
            </a:r>
            <a:r>
              <a:rPr lang="en-US" sz="2400" b="1" dirty="0">
                <a:solidFill>
                  <a:schemeClr val="tx2">
                    <a:lumMod val="60000"/>
                    <a:lumOff val="40000"/>
                  </a:schemeClr>
                </a:solidFill>
              </a:rPr>
              <a:t> FINAL GRADE ENTRY OF PTG?</a:t>
            </a:r>
          </a:p>
        </p:txBody>
      </p:sp>
    </p:spTree>
    <p:extLst>
      <p:ext uri="{BB962C8B-B14F-4D97-AF65-F5344CB8AC3E}">
        <p14:creationId xmlns:p14="http://schemas.microsoft.com/office/powerpoint/2010/main" val="1822504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2.5E-6 -4.44444E-6 L 0.01545 0.41112 " pathEditMode="relative" rAng="0" ptsTypes="AA">
                                      <p:cBhvr>
                                        <p:cTn id="6" dur="2000" fill="hold"/>
                                        <p:tgtEl>
                                          <p:spTgt spid="10"/>
                                        </p:tgtEl>
                                        <p:attrNameLst>
                                          <p:attrName>ppt_x</p:attrName>
                                          <p:attrName>ppt_y</p:attrName>
                                        </p:attrNameLst>
                                      </p:cBhvr>
                                      <p:rCtr x="764" y="20556"/>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0 0 L 0.01545 0.31041 " pathEditMode="relative" ptsTypes="AA">
                                      <p:cBhvr>
                                        <p:cTn id="10" dur="2000" fill="hold"/>
                                        <p:tgtEl>
                                          <p:spTgt spid="11"/>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0 0 L 0.01927 0.1956 " pathEditMode="relative" ptsTypes="AA">
                                      <p:cBhvr>
                                        <p:cTn id="14" dur="2000" fill="hold"/>
                                        <p:tgtEl>
                                          <p:spTgt spid="12"/>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0" nodeType="clickEffect">
                                  <p:stCondLst>
                                    <p:cond delay="0"/>
                                  </p:stCondLst>
                                  <p:childTnLst>
                                    <p:animMotion origin="layout" path="M 0 0 L 0.03247 0.12708 " pathEditMode="relative" ptsTypes="AA">
                                      <p:cBhvr>
                                        <p:cTn id="18" dur="2000" fill="hold"/>
                                        <p:tgtEl>
                                          <p:spTgt spid="16"/>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barn(inVertical)">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ppt_x"/>
                                          </p:val>
                                        </p:tav>
                                        <p:tav tm="100000">
                                          <p:val>
                                            <p:strVal val="#ppt_x"/>
                                          </p:val>
                                        </p:tav>
                                      </p:tavLst>
                                    </p:anim>
                                    <p:anim calcmode="lin" valueType="num">
                                      <p:cBhvr additive="base">
                                        <p:cTn id="2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500" fill="hold"/>
                                        <p:tgtEl>
                                          <p:spTgt spid="17"/>
                                        </p:tgtEl>
                                        <p:attrNameLst>
                                          <p:attrName>ppt_x</p:attrName>
                                        </p:attrNameLst>
                                      </p:cBhvr>
                                      <p:tavLst>
                                        <p:tav tm="0">
                                          <p:val>
                                            <p:strVal val="#ppt_x"/>
                                          </p:val>
                                        </p:tav>
                                        <p:tav tm="100000">
                                          <p:val>
                                            <p:strVal val="#ppt_x"/>
                                          </p:val>
                                        </p:tav>
                                      </p:tavLst>
                                    </p:anim>
                                    <p:anim calcmode="lin" valueType="num">
                                      <p:cBhvr additive="base">
                                        <p:cTn id="3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500" fill="hold"/>
                                        <p:tgtEl>
                                          <p:spTgt spid="6"/>
                                        </p:tgtEl>
                                        <p:attrNameLst>
                                          <p:attrName>ppt_x</p:attrName>
                                        </p:attrNameLst>
                                      </p:cBhvr>
                                      <p:tavLst>
                                        <p:tav tm="0">
                                          <p:val>
                                            <p:strVal val="#ppt_x"/>
                                          </p:val>
                                        </p:tav>
                                        <p:tav tm="100000">
                                          <p:val>
                                            <p:strVal val="#ppt_x"/>
                                          </p:val>
                                        </p:tav>
                                      </p:tavLst>
                                    </p:anim>
                                    <p:anim calcmode="lin" valueType="num">
                                      <p:cBhvr additive="base">
                                        <p:cTn id="4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6" grpId="0"/>
      <p:bldP spid="3" grpId="0"/>
      <p:bldP spid="17"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750" y="-237992"/>
            <a:ext cx="8229600" cy="1143000"/>
          </a:xfrm>
        </p:spPr>
        <p:txBody>
          <a:bodyPr>
            <a:normAutofit/>
          </a:bodyPr>
          <a:lstStyle/>
          <a:p>
            <a:r>
              <a:rPr lang="en-US" sz="4000" b="1" i="1" dirty="0">
                <a:solidFill>
                  <a:schemeClr val="tx2">
                    <a:lumMod val="60000"/>
                    <a:lumOff val="40000"/>
                  </a:schemeClr>
                </a:solidFill>
              </a:rPr>
              <a:t>LET’S CREATE AN ASSIGNMENT</a:t>
            </a:r>
            <a:r>
              <a:rPr lang="mr-IN" sz="4000" b="1" i="1" dirty="0">
                <a:solidFill>
                  <a:schemeClr val="tx2">
                    <a:lumMod val="60000"/>
                    <a:lumOff val="40000"/>
                  </a:schemeClr>
                </a:solidFill>
              </a:rPr>
              <a:t>…</a:t>
            </a:r>
            <a:endParaRPr lang="en-US" sz="4000" b="1" i="1" dirty="0">
              <a:solidFill>
                <a:schemeClr val="tx2">
                  <a:lumMod val="60000"/>
                  <a:lumOff val="40000"/>
                </a:schemeClr>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38067" y="0"/>
            <a:ext cx="1805933" cy="1903845"/>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407" y="620365"/>
            <a:ext cx="6278227" cy="623763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6182" y="3091489"/>
            <a:ext cx="1663700" cy="16383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48553" y="2124936"/>
            <a:ext cx="2552700" cy="2286000"/>
          </a:xfrm>
          <a:prstGeom prst="rect">
            <a:avLst/>
          </a:prstGeom>
        </p:spPr>
      </p:pic>
      <p:sp>
        <p:nvSpPr>
          <p:cNvPr id="3" name="TextBox 2"/>
          <p:cNvSpPr txBox="1"/>
          <p:nvPr/>
        </p:nvSpPr>
        <p:spPr>
          <a:xfrm>
            <a:off x="6574714" y="2225040"/>
            <a:ext cx="2620021" cy="3046988"/>
          </a:xfrm>
          <a:prstGeom prst="rect">
            <a:avLst/>
          </a:prstGeom>
          <a:noFill/>
        </p:spPr>
        <p:txBody>
          <a:bodyPr wrap="square" rtlCol="0">
            <a:spAutoFit/>
          </a:bodyPr>
          <a:lstStyle/>
          <a:p>
            <a:pPr algn="ctr"/>
            <a:r>
              <a:rPr lang="en-US" sz="2400" b="1" u="sng" dirty="0">
                <a:solidFill>
                  <a:schemeClr val="tx2">
                    <a:lumMod val="60000"/>
                    <a:lumOff val="40000"/>
                  </a:schemeClr>
                </a:solidFill>
              </a:rPr>
              <a:t>BEST PRACTICES</a:t>
            </a:r>
          </a:p>
          <a:p>
            <a:pPr algn="ctr"/>
            <a:r>
              <a:rPr lang="en-US" sz="2400" b="1" dirty="0"/>
              <a:t>CREATE ONE</a:t>
            </a:r>
          </a:p>
          <a:p>
            <a:pPr algn="ctr"/>
            <a:r>
              <a:rPr lang="en-US" sz="2400" b="1" dirty="0"/>
              <a:t>ASSIGNMENT </a:t>
            </a:r>
            <a:br>
              <a:rPr lang="en-US" sz="2400" b="1" dirty="0"/>
            </a:br>
            <a:r>
              <a:rPr lang="en-US" sz="2400" b="1" dirty="0"/>
              <a:t>WITH EACH </a:t>
            </a:r>
          </a:p>
          <a:p>
            <a:pPr algn="ctr"/>
            <a:r>
              <a:rPr lang="en-US" sz="2400" b="1" dirty="0"/>
              <a:t>SCORE TYPE TO CHECK IF CONVERSIONS ARE WORKING </a:t>
            </a:r>
          </a:p>
        </p:txBody>
      </p:sp>
      <p:cxnSp>
        <p:nvCxnSpPr>
          <p:cNvPr id="11" name="Straight Arrow Connector 10"/>
          <p:cNvCxnSpPr/>
          <p:nvPr/>
        </p:nvCxnSpPr>
        <p:spPr>
          <a:xfrm>
            <a:off x="3596640" y="4187416"/>
            <a:ext cx="1185033" cy="0"/>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5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ircle(in)">
                                      <p:cBhvr>
                                        <p:cTn id="11" dur="2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nodeType="clickEffect">
                                  <p:stCondLst>
                                    <p:cond delay="0"/>
                                  </p:stCondLst>
                                  <p:childTnLst>
                                    <p:set>
                                      <p:cBhvr>
                                        <p:cTn id="15" dur="1" fill="hold">
                                          <p:stCondLst>
                                            <p:cond delay="0"/>
                                          </p:stCondLst>
                                        </p:cTn>
                                        <p:tgtEl>
                                          <p:spTgt spid="7"/>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circle(in)">
                                      <p:cBhvr>
                                        <p:cTn id="20" dur="2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0-#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a:solidFill>
                  <a:schemeClr val="tx2">
                    <a:lumMod val="60000"/>
                    <a:lumOff val="40000"/>
                  </a:schemeClr>
                </a:solidFill>
              </a:rPr>
              <a:t>3 SCORE TYPES</a:t>
            </a:r>
            <a:br>
              <a:rPr lang="en-US" dirty="0"/>
            </a:br>
            <a:r>
              <a:rPr lang="en-US" sz="2000" dirty="0">
                <a:solidFill>
                  <a:srgbClr val="FF0000"/>
                </a:solidFill>
              </a:rPr>
              <a:t>(That will auto-calculate any standards associated to assignments!)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941" y="1627556"/>
            <a:ext cx="3003142" cy="259516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6643" y="1678339"/>
            <a:ext cx="2870097" cy="249360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8257" y="4432642"/>
            <a:ext cx="2798483" cy="1888450"/>
          </a:xfrm>
          <a:prstGeom prst="rect">
            <a:avLst/>
          </a:prstGeom>
        </p:spPr>
      </p:pic>
      <p:sp>
        <p:nvSpPr>
          <p:cNvPr id="3" name="TextBox 2"/>
          <p:cNvSpPr txBox="1"/>
          <p:nvPr/>
        </p:nvSpPr>
        <p:spPr>
          <a:xfrm>
            <a:off x="277941" y="4321886"/>
            <a:ext cx="5798702" cy="1200329"/>
          </a:xfrm>
          <a:prstGeom prst="rect">
            <a:avLst/>
          </a:prstGeom>
          <a:noFill/>
        </p:spPr>
        <p:txBody>
          <a:bodyPr wrap="square" rtlCol="0">
            <a:spAutoFit/>
          </a:bodyPr>
          <a:lstStyle/>
          <a:p>
            <a:pPr algn="ctr"/>
            <a:r>
              <a:rPr lang="en-US" sz="2400" b="1" dirty="0"/>
              <a:t>Everyone gets 3 SCORE TYPES</a:t>
            </a:r>
          </a:p>
          <a:p>
            <a:pPr algn="ctr"/>
            <a:r>
              <a:rPr lang="en-US" sz="2400" b="1" dirty="0"/>
              <a:t>POINTS, PERCENT, COLLECTED </a:t>
            </a:r>
          </a:p>
          <a:p>
            <a:pPr algn="ctr"/>
            <a:r>
              <a:rPr lang="en-US" sz="2400" b="1" dirty="0">
                <a:solidFill>
                  <a:srgbClr val="FF0000"/>
                </a:solidFill>
              </a:rPr>
              <a:t>PLUS 1 </a:t>
            </a:r>
            <a:r>
              <a:rPr lang="mr-IN" sz="2400" b="1" dirty="0">
                <a:solidFill>
                  <a:srgbClr val="FF0000"/>
                </a:solidFill>
              </a:rPr>
              <a:t>–</a:t>
            </a:r>
            <a:r>
              <a:rPr lang="en-US" sz="2400" b="1" dirty="0">
                <a:solidFill>
                  <a:srgbClr val="FF0000"/>
                </a:solidFill>
              </a:rPr>
              <a:t> </a:t>
            </a:r>
            <a:r>
              <a:rPr lang="en-US" sz="2400" b="1" dirty="0">
                <a:solidFill>
                  <a:schemeClr val="tx2">
                    <a:lumMod val="75000"/>
                  </a:schemeClr>
                </a:solidFill>
              </a:rPr>
              <a:t>GRADE SCALE OF THE COURSE </a:t>
            </a:r>
          </a:p>
        </p:txBody>
      </p:sp>
      <p:sp>
        <p:nvSpPr>
          <p:cNvPr id="6" name="TextBox 5">
            <a:extLst>
              <a:ext uri="{FF2B5EF4-FFF2-40B4-BE49-F238E27FC236}">
                <a16:creationId xmlns:a16="http://schemas.microsoft.com/office/drawing/2014/main" id="{02CA5E70-CC0C-9340-8456-ED0397026089}"/>
              </a:ext>
            </a:extLst>
          </p:cNvPr>
          <p:cNvSpPr txBox="1"/>
          <p:nvPr/>
        </p:nvSpPr>
        <p:spPr>
          <a:xfrm>
            <a:off x="567501" y="5593080"/>
            <a:ext cx="5452299" cy="1200329"/>
          </a:xfrm>
          <a:prstGeom prst="rect">
            <a:avLst/>
          </a:prstGeom>
          <a:noFill/>
        </p:spPr>
        <p:txBody>
          <a:bodyPr wrap="square" rtlCol="0">
            <a:spAutoFit/>
          </a:bodyPr>
          <a:lstStyle/>
          <a:p>
            <a:r>
              <a:rPr lang="en-US" sz="2400" b="1" i="1" dirty="0">
                <a:solidFill>
                  <a:schemeClr val="tx2">
                    <a:lumMod val="75000"/>
                  </a:schemeClr>
                </a:solidFill>
              </a:rPr>
              <a:t>Jason </a:t>
            </a:r>
            <a:r>
              <a:rPr lang="en-US" sz="2400" b="1" i="1" dirty="0" err="1">
                <a:solidFill>
                  <a:schemeClr val="tx2">
                    <a:lumMod val="75000"/>
                  </a:schemeClr>
                </a:solidFill>
              </a:rPr>
              <a:t>Springel</a:t>
            </a:r>
            <a:r>
              <a:rPr lang="en-US" sz="2400" b="1" i="1" dirty="0">
                <a:solidFill>
                  <a:schemeClr val="tx2">
                    <a:lumMod val="75000"/>
                  </a:schemeClr>
                </a:solidFill>
              </a:rPr>
              <a:t> has suggested teachers use the same score type all the time! </a:t>
            </a:r>
          </a:p>
          <a:p>
            <a:endParaRPr lang="en-US" sz="2400" dirty="0"/>
          </a:p>
        </p:txBody>
      </p:sp>
    </p:spTree>
    <p:extLst>
      <p:ext uri="{BB962C8B-B14F-4D97-AF65-F5344CB8AC3E}">
        <p14:creationId xmlns:p14="http://schemas.microsoft.com/office/powerpoint/2010/main" val="261741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34939-DBD9-5644-825C-46C097769288}"/>
              </a:ext>
            </a:extLst>
          </p:cNvPr>
          <p:cNvSpPr>
            <a:spLocks noGrp="1"/>
          </p:cNvSpPr>
          <p:nvPr>
            <p:ph type="title"/>
          </p:nvPr>
        </p:nvSpPr>
        <p:spPr>
          <a:xfrm>
            <a:off x="457200" y="-152082"/>
            <a:ext cx="8229600" cy="1143000"/>
          </a:xfrm>
        </p:spPr>
        <p:txBody>
          <a:bodyPr/>
          <a:lstStyle/>
          <a:p>
            <a:r>
              <a:rPr lang="en-US" dirty="0"/>
              <a:t>Course Grade Scales/Standards</a:t>
            </a:r>
          </a:p>
        </p:txBody>
      </p:sp>
      <p:grpSp>
        <p:nvGrpSpPr>
          <p:cNvPr id="13" name="Group 12">
            <a:extLst>
              <a:ext uri="{FF2B5EF4-FFF2-40B4-BE49-F238E27FC236}">
                <a16:creationId xmlns:a16="http://schemas.microsoft.com/office/drawing/2014/main" id="{354649D4-849F-A245-BEC6-3D6B0C29030F}"/>
              </a:ext>
            </a:extLst>
          </p:cNvPr>
          <p:cNvGrpSpPr/>
          <p:nvPr/>
        </p:nvGrpSpPr>
        <p:grpSpPr>
          <a:xfrm>
            <a:off x="0" y="937487"/>
            <a:ext cx="9144000" cy="4609765"/>
            <a:chOff x="118250" y="891875"/>
            <a:chExt cx="9144000" cy="4609765"/>
          </a:xfrm>
        </p:grpSpPr>
        <p:pic>
          <p:nvPicPr>
            <p:cNvPr id="5" name="Picture 4">
              <a:extLst>
                <a:ext uri="{FF2B5EF4-FFF2-40B4-BE49-F238E27FC236}">
                  <a16:creationId xmlns:a16="http://schemas.microsoft.com/office/drawing/2014/main" id="{16764CEE-059A-804D-95C5-36B8124E6D84}"/>
                </a:ext>
              </a:extLst>
            </p:cNvPr>
            <p:cNvPicPr>
              <a:picLocks noChangeAspect="1"/>
            </p:cNvPicPr>
            <p:nvPr/>
          </p:nvPicPr>
          <p:blipFill>
            <a:blip r:embed="rId2"/>
            <a:stretch>
              <a:fillRect/>
            </a:stretch>
          </p:blipFill>
          <p:spPr>
            <a:xfrm>
              <a:off x="118250" y="891875"/>
              <a:ext cx="9144000" cy="335064"/>
            </a:xfrm>
            <a:prstGeom prst="rect">
              <a:avLst/>
            </a:prstGeom>
          </p:spPr>
        </p:pic>
        <p:pic>
          <p:nvPicPr>
            <p:cNvPr id="7" name="Picture 6">
              <a:extLst>
                <a:ext uri="{FF2B5EF4-FFF2-40B4-BE49-F238E27FC236}">
                  <a16:creationId xmlns:a16="http://schemas.microsoft.com/office/drawing/2014/main" id="{BD575D68-EC71-5440-8B63-FBA09FD3BD7C}"/>
                </a:ext>
              </a:extLst>
            </p:cNvPr>
            <p:cNvPicPr>
              <a:picLocks noChangeAspect="1"/>
            </p:cNvPicPr>
            <p:nvPr/>
          </p:nvPicPr>
          <p:blipFill>
            <a:blip r:embed="rId3"/>
            <a:stretch>
              <a:fillRect/>
            </a:stretch>
          </p:blipFill>
          <p:spPr>
            <a:xfrm>
              <a:off x="850356" y="1542200"/>
              <a:ext cx="7192694" cy="3959440"/>
            </a:xfrm>
            <a:prstGeom prst="rect">
              <a:avLst/>
            </a:prstGeom>
          </p:spPr>
        </p:pic>
      </p:grpSp>
      <p:grpSp>
        <p:nvGrpSpPr>
          <p:cNvPr id="15" name="Group 14">
            <a:extLst>
              <a:ext uri="{FF2B5EF4-FFF2-40B4-BE49-F238E27FC236}">
                <a16:creationId xmlns:a16="http://schemas.microsoft.com/office/drawing/2014/main" id="{465893A3-4DE9-3243-A66C-F6CAD10E9899}"/>
              </a:ext>
            </a:extLst>
          </p:cNvPr>
          <p:cNvGrpSpPr/>
          <p:nvPr/>
        </p:nvGrpSpPr>
        <p:grpSpPr>
          <a:xfrm>
            <a:off x="177800" y="891767"/>
            <a:ext cx="8966200" cy="5323925"/>
            <a:chOff x="177800" y="891767"/>
            <a:chExt cx="8966200" cy="5323925"/>
          </a:xfrm>
        </p:grpSpPr>
        <p:grpSp>
          <p:nvGrpSpPr>
            <p:cNvPr id="12" name="Group 11">
              <a:extLst>
                <a:ext uri="{FF2B5EF4-FFF2-40B4-BE49-F238E27FC236}">
                  <a16:creationId xmlns:a16="http://schemas.microsoft.com/office/drawing/2014/main" id="{E17CB552-B4DA-2A49-93B8-795F1B4AABF1}"/>
                </a:ext>
              </a:extLst>
            </p:cNvPr>
            <p:cNvGrpSpPr/>
            <p:nvPr/>
          </p:nvGrpSpPr>
          <p:grpSpPr>
            <a:xfrm>
              <a:off x="177800" y="891767"/>
              <a:ext cx="8966200" cy="5323925"/>
              <a:chOff x="88900" y="891875"/>
              <a:chExt cx="8966200" cy="5323925"/>
            </a:xfrm>
          </p:grpSpPr>
          <p:pic>
            <p:nvPicPr>
              <p:cNvPr id="9" name="Picture 8">
                <a:extLst>
                  <a:ext uri="{FF2B5EF4-FFF2-40B4-BE49-F238E27FC236}">
                    <a16:creationId xmlns:a16="http://schemas.microsoft.com/office/drawing/2014/main" id="{7FB6EC14-3E19-E94B-A457-4F0D9E0A8B90}"/>
                  </a:ext>
                </a:extLst>
              </p:cNvPr>
              <p:cNvPicPr>
                <a:picLocks noChangeAspect="1"/>
              </p:cNvPicPr>
              <p:nvPr/>
            </p:nvPicPr>
            <p:blipFill>
              <a:blip r:embed="rId4"/>
              <a:stretch>
                <a:fillRect/>
              </a:stretch>
            </p:blipFill>
            <p:spPr>
              <a:xfrm>
                <a:off x="88900" y="891875"/>
                <a:ext cx="8966200" cy="457200"/>
              </a:xfrm>
              <a:prstGeom prst="rect">
                <a:avLst/>
              </a:prstGeom>
            </p:spPr>
          </p:pic>
          <p:pic>
            <p:nvPicPr>
              <p:cNvPr id="11" name="Picture 10">
                <a:extLst>
                  <a:ext uri="{FF2B5EF4-FFF2-40B4-BE49-F238E27FC236}">
                    <a16:creationId xmlns:a16="http://schemas.microsoft.com/office/drawing/2014/main" id="{C89962C3-6B4F-894F-89CE-CEECA25E69F9}"/>
                  </a:ext>
                </a:extLst>
              </p:cNvPr>
              <p:cNvPicPr>
                <a:picLocks noChangeAspect="1"/>
              </p:cNvPicPr>
              <p:nvPr/>
            </p:nvPicPr>
            <p:blipFill>
              <a:blip r:embed="rId5"/>
              <a:stretch>
                <a:fillRect/>
              </a:stretch>
            </p:blipFill>
            <p:spPr>
              <a:xfrm>
                <a:off x="1898650" y="1542200"/>
                <a:ext cx="5346700" cy="4673600"/>
              </a:xfrm>
              <a:prstGeom prst="rect">
                <a:avLst/>
              </a:prstGeom>
            </p:spPr>
          </p:pic>
        </p:grpSp>
        <p:sp>
          <p:nvSpPr>
            <p:cNvPr id="14" name="TextBox 13">
              <a:extLst>
                <a:ext uri="{FF2B5EF4-FFF2-40B4-BE49-F238E27FC236}">
                  <a16:creationId xmlns:a16="http://schemas.microsoft.com/office/drawing/2014/main" id="{2B3428C2-318F-5A48-B929-D526F147FCBE}"/>
                </a:ext>
              </a:extLst>
            </p:cNvPr>
            <p:cNvSpPr txBox="1"/>
            <p:nvPr/>
          </p:nvSpPr>
          <p:spPr>
            <a:xfrm>
              <a:off x="1889760" y="937487"/>
              <a:ext cx="2208874" cy="369332"/>
            </a:xfrm>
            <a:prstGeom prst="rect">
              <a:avLst/>
            </a:prstGeom>
            <a:noFill/>
          </p:spPr>
          <p:txBody>
            <a:bodyPr wrap="none" rtlCol="0">
              <a:spAutoFit/>
            </a:bodyPr>
            <a:lstStyle/>
            <a:p>
              <a:r>
                <a:rPr lang="en-US" b="1" dirty="0">
                  <a:solidFill>
                    <a:srgbClr val="FF0000"/>
                  </a:solidFill>
                </a:rPr>
                <a:t>Grade 3 Math Course</a:t>
              </a:r>
            </a:p>
          </p:txBody>
        </p:sp>
      </p:grpSp>
    </p:spTree>
    <p:extLst>
      <p:ext uri="{BB962C8B-B14F-4D97-AF65-F5344CB8AC3E}">
        <p14:creationId xmlns:p14="http://schemas.microsoft.com/office/powerpoint/2010/main" val="3777790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xit" presetSubtype="4" fill="hold" nodeType="clickEffect">
                                  <p:stCondLst>
                                    <p:cond delay="0"/>
                                  </p:stCondLst>
                                  <p:childTnLst>
                                    <p:anim calcmode="lin" valueType="num">
                                      <p:cBhvr additive="base">
                                        <p:cTn id="6" dur="500"/>
                                        <p:tgtEl>
                                          <p:spTgt spid="15"/>
                                        </p:tgtEl>
                                        <p:attrNameLst>
                                          <p:attrName>ppt_y</p:attrName>
                                        </p:attrNameLst>
                                      </p:cBhvr>
                                      <p:tavLst>
                                        <p:tav tm="0">
                                          <p:val>
                                            <p:strVal val="#ppt_y"/>
                                          </p:val>
                                        </p:tav>
                                        <p:tav tm="100000">
                                          <p:val>
                                            <p:strVal val="#ppt_y+#ppt_h*1.125000"/>
                                          </p:val>
                                        </p:tav>
                                      </p:tavLst>
                                    </p:anim>
                                    <p:animEffect transition="out" filter="wipe(down)">
                                      <p:cBhvr>
                                        <p:cTn id="7" dur="500"/>
                                        <p:tgtEl>
                                          <p:spTgt spid="15"/>
                                        </p:tgtEl>
                                      </p:cBhvr>
                                    </p:animEffect>
                                    <p:set>
                                      <p:cBhvr>
                                        <p:cTn id="8" dur="1" fill="hold">
                                          <p:stCondLst>
                                            <p:cond delay="499"/>
                                          </p:stCondLst>
                                        </p:cTn>
                                        <p:tgtEl>
                                          <p:spTgt spid="1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circle(in)">
                                      <p:cBhvr>
                                        <p:cTn id="13"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81232"/>
            <a:ext cx="9144000" cy="1143000"/>
          </a:xfrm>
        </p:spPr>
        <p:txBody>
          <a:bodyPr>
            <a:noAutofit/>
          </a:bodyPr>
          <a:lstStyle/>
          <a:p>
            <a:r>
              <a:rPr lang="en-US" sz="2400" dirty="0"/>
              <a:t>Some teachers might want the score of assignments to </a:t>
            </a:r>
            <a:br>
              <a:rPr lang="en-US" sz="2400" dirty="0"/>
            </a:br>
            <a:r>
              <a:rPr lang="en-US" sz="2400" b="1" i="1" u="sng" dirty="0">
                <a:solidFill>
                  <a:schemeClr val="tx2">
                    <a:lumMod val="60000"/>
                    <a:lumOff val="40000"/>
                  </a:schemeClr>
                </a:solidFill>
              </a:rPr>
              <a:t>AUTO-CALCULATE</a:t>
            </a:r>
            <a:r>
              <a:rPr lang="en-US" sz="2400" dirty="0"/>
              <a:t> the score of any standards associated to them. </a:t>
            </a:r>
            <a:br>
              <a:rPr lang="en-US" sz="2400" b="1" dirty="0"/>
            </a:br>
            <a:br>
              <a:rPr lang="en-US" sz="2400" b="1" dirty="0"/>
            </a:br>
            <a:r>
              <a:rPr lang="en-US" sz="2400" b="1" dirty="0">
                <a:solidFill>
                  <a:srgbClr val="FF0000"/>
                </a:solidFill>
              </a:rPr>
              <a:t>BEFORE A NEW ASSIGNMENT IS CREATED </a:t>
            </a:r>
            <a:r>
              <a:rPr lang="mr-IN" sz="2400" b="1" dirty="0"/>
              <a:t>–</a:t>
            </a:r>
            <a:r>
              <a:rPr lang="en-US" sz="2400" b="1" dirty="0"/>
              <a:t> </a:t>
            </a:r>
            <a:r>
              <a:rPr lang="en-US" sz="2400" dirty="0"/>
              <a:t>use the settings button on left&gt; Display Settings </a:t>
            </a:r>
            <a:r>
              <a:rPr lang="mr-IN" sz="2400" dirty="0"/>
              <a:t>–</a:t>
            </a:r>
            <a:r>
              <a:rPr lang="en-US" sz="2400" dirty="0"/>
              <a:t> scroll down to Standards Usage. </a:t>
            </a:r>
            <a:br>
              <a:rPr lang="en-US" sz="2400" dirty="0"/>
            </a:br>
            <a:br>
              <a:rPr lang="en-US" sz="2400" dirty="0"/>
            </a:br>
            <a:r>
              <a:rPr lang="en-US" sz="2400" dirty="0"/>
              <a:t>Teachers MUST SELECT </a:t>
            </a:r>
            <a:r>
              <a:rPr lang="en-US" sz="2400" b="1" dirty="0"/>
              <a:t>New Assignments Start Checked*</a:t>
            </a:r>
            <a:br>
              <a:rPr lang="en-US" sz="2400" b="1" dirty="0"/>
            </a:br>
            <a:r>
              <a:rPr lang="en-US" sz="2400" b="1" dirty="0">
                <a:solidFill>
                  <a:srgbClr val="FF0000"/>
                </a:solidFill>
              </a:rPr>
              <a:t>*Can’t be done for all at the district level</a:t>
            </a:r>
            <a:endParaRPr lang="en-US" sz="2400" dirty="0">
              <a:solidFill>
                <a:srgbClr val="FF0000"/>
              </a:solidFill>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3024091"/>
            <a:ext cx="8229600" cy="3833909"/>
          </a:xfrm>
        </p:spPr>
      </p:pic>
    </p:spTree>
    <p:extLst>
      <p:ext uri="{BB962C8B-B14F-4D97-AF65-F5344CB8AC3E}">
        <p14:creationId xmlns:p14="http://schemas.microsoft.com/office/powerpoint/2010/main" val="1339998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2219739"/>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42320"/>
            <a:ext cx="10086109" cy="5158838"/>
          </a:xfrm>
          <a:prstGeom prst="rect">
            <a:avLst/>
          </a:prstGeom>
        </p:spPr>
      </p:pic>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90655" y="3557226"/>
            <a:ext cx="9184361" cy="3141531"/>
          </a:xfrm>
        </p:spPr>
      </p:pic>
      <p:sp>
        <p:nvSpPr>
          <p:cNvPr id="6" name="Frame 5"/>
          <p:cNvSpPr/>
          <p:nvPr/>
        </p:nvSpPr>
        <p:spPr>
          <a:xfrm>
            <a:off x="4406346" y="4879807"/>
            <a:ext cx="401782" cy="401782"/>
          </a:xfrm>
          <a:prstGeom prst="frame">
            <a:avLst/>
          </a:prstGeom>
          <a:solidFill>
            <a:schemeClr val="accent2"/>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 name="TextBox 8"/>
          <p:cNvSpPr txBox="1"/>
          <p:nvPr/>
        </p:nvSpPr>
        <p:spPr>
          <a:xfrm>
            <a:off x="90655" y="3172988"/>
            <a:ext cx="9033164" cy="369332"/>
          </a:xfrm>
          <a:prstGeom prst="rect">
            <a:avLst/>
          </a:prstGeom>
          <a:noFill/>
        </p:spPr>
        <p:txBody>
          <a:bodyPr wrap="square" rtlCol="0">
            <a:spAutoFit/>
          </a:bodyPr>
          <a:lstStyle/>
          <a:p>
            <a:r>
              <a:rPr lang="en-US" b="1" dirty="0">
                <a:solidFill>
                  <a:srgbClr val="FF0000"/>
                </a:solidFill>
              </a:rPr>
              <a:t>Below </a:t>
            </a:r>
            <a:r>
              <a:rPr lang="mr-IN" b="1" dirty="0">
                <a:solidFill>
                  <a:srgbClr val="FF0000"/>
                </a:solidFill>
              </a:rPr>
              <a:t>–</a:t>
            </a:r>
            <a:r>
              <a:rPr lang="en-US" b="1" dirty="0">
                <a:solidFill>
                  <a:srgbClr val="FF0000"/>
                </a:solidFill>
              </a:rPr>
              <a:t> you can see an assignment with standards attached with AUTO CALCULATED √</a:t>
            </a:r>
          </a:p>
        </p:txBody>
      </p:sp>
      <p:sp>
        <p:nvSpPr>
          <p:cNvPr id="8" name="TextBox 7"/>
          <p:cNvSpPr txBox="1"/>
          <p:nvPr/>
        </p:nvSpPr>
        <p:spPr>
          <a:xfrm>
            <a:off x="304800" y="2396836"/>
            <a:ext cx="8645236" cy="369332"/>
          </a:xfrm>
          <a:prstGeom prst="rect">
            <a:avLst/>
          </a:prstGeom>
          <a:noFill/>
        </p:spPr>
        <p:txBody>
          <a:bodyPr wrap="square" rtlCol="0">
            <a:spAutoFit/>
          </a:bodyPr>
          <a:lstStyle/>
          <a:p>
            <a:r>
              <a:rPr lang="en-US" b="1" dirty="0"/>
              <a:t>Above  - you can see an assignment with standards attached </a:t>
            </a:r>
          </a:p>
        </p:txBody>
      </p:sp>
      <p:sp>
        <p:nvSpPr>
          <p:cNvPr id="10" name="TextBox 9"/>
          <p:cNvSpPr txBox="1"/>
          <p:nvPr/>
        </p:nvSpPr>
        <p:spPr>
          <a:xfrm>
            <a:off x="96975" y="3177715"/>
            <a:ext cx="9033164" cy="369332"/>
          </a:xfrm>
          <a:prstGeom prst="rect">
            <a:avLst/>
          </a:prstGeom>
          <a:noFill/>
        </p:spPr>
        <p:txBody>
          <a:bodyPr wrap="square" rtlCol="0">
            <a:spAutoFit/>
          </a:bodyPr>
          <a:lstStyle/>
          <a:p>
            <a:r>
              <a:rPr lang="en-US" b="1" dirty="0">
                <a:solidFill>
                  <a:srgbClr val="FF0000"/>
                </a:solidFill>
              </a:rPr>
              <a:t>Below </a:t>
            </a:r>
            <a:r>
              <a:rPr lang="mr-IN" b="1" dirty="0">
                <a:solidFill>
                  <a:srgbClr val="FF0000"/>
                </a:solidFill>
              </a:rPr>
              <a:t>–</a:t>
            </a:r>
            <a:r>
              <a:rPr lang="en-US" b="1" dirty="0">
                <a:solidFill>
                  <a:srgbClr val="FF0000"/>
                </a:solidFill>
              </a:rPr>
              <a:t> ONCE THE ASSIGNMENT IS SCORED </a:t>
            </a:r>
            <a:r>
              <a:rPr lang="mr-IN" b="1" dirty="0">
                <a:solidFill>
                  <a:srgbClr val="FF0000"/>
                </a:solidFill>
              </a:rPr>
              <a:t>–</a:t>
            </a:r>
            <a:r>
              <a:rPr lang="en-US" b="1" dirty="0">
                <a:solidFill>
                  <a:srgbClr val="FF0000"/>
                </a:solidFill>
              </a:rPr>
              <a:t> All standards associated to it also get scored</a:t>
            </a:r>
          </a:p>
        </p:txBody>
      </p:sp>
    </p:spTree>
    <p:extLst>
      <p:ext uri="{BB962C8B-B14F-4D97-AF65-F5344CB8AC3E}">
        <p14:creationId xmlns:p14="http://schemas.microsoft.com/office/powerpoint/2010/main" val="697699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4"/>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6"/>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9"/>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9" grpId="0"/>
      <p:bldP spid="9" grpId="1"/>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0480"/>
          </a:xfrm>
        </p:spPr>
        <p:txBody>
          <a:bodyPr>
            <a:normAutofit fontScale="90000"/>
          </a:bodyPr>
          <a:lstStyle/>
          <a:p>
            <a:r>
              <a:rPr lang="en-US" b="1" dirty="0">
                <a:solidFill>
                  <a:schemeClr val="tx2">
                    <a:lumMod val="60000"/>
                    <a:lumOff val="40000"/>
                  </a:schemeClr>
                </a:solidFill>
              </a:rPr>
              <a:t>Collected Only Type</a:t>
            </a:r>
            <a:br>
              <a:rPr lang="en-US" dirty="0"/>
            </a:br>
            <a:r>
              <a:rPr lang="en-US" sz="2700" dirty="0">
                <a:solidFill>
                  <a:schemeClr val="tx2">
                    <a:lumMod val="60000"/>
                    <a:lumOff val="40000"/>
                  </a:schemeClr>
                </a:solidFill>
              </a:rPr>
              <a:t>Auto Calculated Standards from Assignments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505" y="1001287"/>
            <a:ext cx="7637930" cy="4700264"/>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3759" y="2335046"/>
            <a:ext cx="3124200" cy="13335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7200" y="2321599"/>
            <a:ext cx="3149600" cy="1358900"/>
          </a:xfrm>
          <a:prstGeom prst="rect">
            <a:avLst/>
          </a:prstGeom>
        </p:spPr>
      </p:pic>
    </p:spTree>
    <p:extLst>
      <p:ext uri="{BB962C8B-B14F-4D97-AF65-F5344CB8AC3E}">
        <p14:creationId xmlns:p14="http://schemas.microsoft.com/office/powerpoint/2010/main" val="165213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466" y="440991"/>
            <a:ext cx="9008533" cy="316524"/>
          </a:xfrm>
        </p:spPr>
        <p:txBody>
          <a:bodyPr>
            <a:noAutofit/>
          </a:bodyPr>
          <a:lstStyle/>
          <a:p>
            <a:r>
              <a:rPr lang="en-US" sz="3600" b="1" dirty="0">
                <a:solidFill>
                  <a:schemeClr val="tx2">
                    <a:lumMod val="60000"/>
                    <a:lumOff val="40000"/>
                  </a:schemeClr>
                </a:solidFill>
              </a:rPr>
              <a:t>Collected Only could be called </a:t>
            </a:r>
            <a:r>
              <a:rPr lang="en-US" sz="3600" b="1" dirty="0">
                <a:solidFill>
                  <a:srgbClr val="00B050"/>
                </a:solidFill>
              </a:rPr>
              <a:t>Standards Only </a:t>
            </a:r>
            <a:br>
              <a:rPr lang="en-US" sz="3600" dirty="0"/>
            </a:br>
            <a:endParaRPr lang="en-US" sz="3600" dirty="0">
              <a:solidFill>
                <a:schemeClr val="tx2">
                  <a:lumMod val="60000"/>
                  <a:lumOff val="40000"/>
                </a:schemeClr>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465" y="3490985"/>
            <a:ext cx="4397266" cy="187688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465" y="757515"/>
            <a:ext cx="8746067" cy="2416946"/>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465" y="4219262"/>
            <a:ext cx="6527800" cy="330200"/>
          </a:xfrm>
          <a:prstGeom prst="rect">
            <a:avLst/>
          </a:prstGeom>
        </p:spPr>
      </p:pic>
      <p:grpSp>
        <p:nvGrpSpPr>
          <p:cNvPr id="12" name="Group 11"/>
          <p:cNvGrpSpPr/>
          <p:nvPr/>
        </p:nvGrpSpPr>
        <p:grpSpPr>
          <a:xfrm>
            <a:off x="4114804" y="3572931"/>
            <a:ext cx="4470393" cy="1965824"/>
            <a:chOff x="4114804" y="3572931"/>
            <a:chExt cx="4470393" cy="1965824"/>
          </a:xfrm>
        </p:grpSpPr>
        <p:sp>
          <p:nvSpPr>
            <p:cNvPr id="5" name="TextBox 4"/>
            <p:cNvSpPr txBox="1"/>
            <p:nvPr/>
          </p:nvSpPr>
          <p:spPr>
            <a:xfrm>
              <a:off x="5774264" y="3572931"/>
              <a:ext cx="2810933" cy="646331"/>
            </a:xfrm>
            <a:prstGeom prst="rect">
              <a:avLst/>
            </a:prstGeom>
            <a:noFill/>
          </p:spPr>
          <p:txBody>
            <a:bodyPr wrap="square" rtlCol="0">
              <a:spAutoFit/>
            </a:bodyPr>
            <a:lstStyle/>
            <a:p>
              <a:r>
                <a:rPr lang="en-US" b="1" dirty="0"/>
                <a:t>The value of these scoring options is equal to BLANK</a:t>
              </a:r>
              <a:r>
                <a:rPr lang="en-US" dirty="0"/>
                <a:t>!</a:t>
              </a:r>
            </a:p>
          </p:txBody>
        </p:sp>
        <p:sp>
          <p:nvSpPr>
            <p:cNvPr id="6" name="Half Frame 5"/>
            <p:cNvSpPr/>
            <p:nvPr/>
          </p:nvSpPr>
          <p:spPr>
            <a:xfrm rot="8223971">
              <a:off x="4114804" y="3657593"/>
              <a:ext cx="1253067" cy="1439333"/>
            </a:xfrm>
            <a:prstGeom prst="halfFrame">
              <a:avLst>
                <a:gd name="adj1" fmla="val 10622"/>
                <a:gd name="adj2" fmla="val 99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49433" y="4256055"/>
              <a:ext cx="1955800" cy="1282700"/>
            </a:xfrm>
            <a:prstGeom prst="rect">
              <a:avLst/>
            </a:prstGeom>
          </p:spPr>
        </p:pic>
      </p:grpSp>
      <p:sp>
        <p:nvSpPr>
          <p:cNvPr id="13" name="Up Arrow 12"/>
          <p:cNvSpPr/>
          <p:nvPr/>
        </p:nvSpPr>
        <p:spPr>
          <a:xfrm>
            <a:off x="4549667" y="2112691"/>
            <a:ext cx="355596" cy="2106571"/>
          </a:xfrm>
          <a:prstGeom prst="up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5"/>
          <p:cNvGrpSpPr/>
          <p:nvPr/>
        </p:nvGrpSpPr>
        <p:grpSpPr>
          <a:xfrm rot="2415492">
            <a:off x="5956423" y="1735612"/>
            <a:ext cx="909615" cy="2854728"/>
            <a:chOff x="6690377" y="2112691"/>
            <a:chExt cx="909615" cy="2106571"/>
          </a:xfrm>
        </p:grpSpPr>
        <p:sp>
          <p:nvSpPr>
            <p:cNvPr id="14" name="Up Arrow 13"/>
            <p:cNvSpPr/>
            <p:nvPr/>
          </p:nvSpPr>
          <p:spPr>
            <a:xfrm>
              <a:off x="6984675" y="2112691"/>
              <a:ext cx="355596" cy="2106571"/>
            </a:xfrm>
            <a:prstGeom prst="up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Summing Junction 14"/>
            <p:cNvSpPr/>
            <p:nvPr/>
          </p:nvSpPr>
          <p:spPr>
            <a:xfrm>
              <a:off x="6690377" y="2928947"/>
              <a:ext cx="909615" cy="646529"/>
            </a:xfrm>
            <a:prstGeom prst="flowChartSummingJunction">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4979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ppt_x"/>
                                          </p:val>
                                        </p:tav>
                                        <p:tav tm="100000">
                                          <p:val>
                                            <p:strVal val="#ppt_x"/>
                                          </p:val>
                                        </p:tav>
                                      </p:tavLst>
                                    </p:anim>
                                    <p:anim calcmode="lin" valueType="num">
                                      <p:cBhvr additive="base">
                                        <p:cTn id="1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2" presetClass="exit" presetSubtype="4" fill="hold" nodeType="clickEffect">
                                  <p:stCondLst>
                                    <p:cond delay="0"/>
                                  </p:stCondLst>
                                  <p:childTnLst>
                                    <p:anim calcmode="lin" valueType="num">
                                      <p:cBhvr additive="base">
                                        <p:cTn id="19" dur="500"/>
                                        <p:tgtEl>
                                          <p:spTgt spid="3"/>
                                        </p:tgtEl>
                                        <p:attrNameLst>
                                          <p:attrName>ppt_y</p:attrName>
                                        </p:attrNameLst>
                                      </p:cBhvr>
                                      <p:tavLst>
                                        <p:tav tm="0">
                                          <p:val>
                                            <p:strVal val="#ppt_y"/>
                                          </p:val>
                                        </p:tav>
                                        <p:tav tm="100000">
                                          <p:val>
                                            <p:strVal val="#ppt_y+#ppt_h*1.125000"/>
                                          </p:val>
                                        </p:tav>
                                      </p:tavLst>
                                    </p:anim>
                                    <p:animEffect transition="out" filter="wipe(down)">
                                      <p:cBhvr>
                                        <p:cTn id="20" dur="500"/>
                                        <p:tgtEl>
                                          <p:spTgt spid="3"/>
                                        </p:tgtEl>
                                      </p:cBhvr>
                                    </p:animEffect>
                                    <p:set>
                                      <p:cBhvr>
                                        <p:cTn id="21" dur="1" fill="hold">
                                          <p:stCondLst>
                                            <p:cond delay="499"/>
                                          </p:stCondLst>
                                        </p:cTn>
                                        <p:tgtEl>
                                          <p:spTgt spid="3"/>
                                        </p:tgtEl>
                                        <p:attrNameLst>
                                          <p:attrName>style.visibility</p:attrName>
                                        </p:attrNameLst>
                                      </p:cBhvr>
                                      <p:to>
                                        <p:strVal val="hidden"/>
                                      </p:to>
                                    </p:set>
                                  </p:childTnLst>
                                </p:cTn>
                              </p:par>
                              <p:par>
                                <p:cTn id="22" presetID="12" presetClass="exit" presetSubtype="4" fill="hold" nodeType="withEffect">
                                  <p:stCondLst>
                                    <p:cond delay="0"/>
                                  </p:stCondLst>
                                  <p:childTnLst>
                                    <p:anim calcmode="lin" valueType="num">
                                      <p:cBhvr additive="base">
                                        <p:cTn id="23" dur="500"/>
                                        <p:tgtEl>
                                          <p:spTgt spid="12"/>
                                        </p:tgtEl>
                                        <p:attrNameLst>
                                          <p:attrName>ppt_y</p:attrName>
                                        </p:attrNameLst>
                                      </p:cBhvr>
                                      <p:tavLst>
                                        <p:tav tm="0">
                                          <p:val>
                                            <p:strVal val="#ppt_y"/>
                                          </p:val>
                                        </p:tav>
                                        <p:tav tm="100000">
                                          <p:val>
                                            <p:strVal val="#ppt_y+#ppt_h*1.125000"/>
                                          </p:val>
                                        </p:tav>
                                      </p:tavLst>
                                    </p:anim>
                                    <p:animEffect transition="out" filter="wipe(down)">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ppt_x"/>
                                          </p:val>
                                        </p:tav>
                                        <p:tav tm="100000">
                                          <p:val>
                                            <p:strVal val="#ppt_x"/>
                                          </p:val>
                                        </p:tav>
                                      </p:tavLst>
                                    </p:anim>
                                    <p:anim calcmode="lin" valueType="num">
                                      <p:cBhvr additive="base">
                                        <p:cTn id="3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ppt_x"/>
                                          </p:val>
                                        </p:tav>
                                        <p:tav tm="100000">
                                          <p:val>
                                            <p:strVal val="#ppt_x"/>
                                          </p:val>
                                        </p:tav>
                                      </p:tavLst>
                                    </p:anim>
                                    <p:anim calcmode="lin" valueType="num">
                                      <p:cBhvr additive="base">
                                        <p:cTn id="4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3"/>
          <p:cNvSpPr>
            <a:spLocks noGrp="1"/>
          </p:cNvSpPr>
          <p:nvPr>
            <p:ph type="title"/>
          </p:nvPr>
        </p:nvSpPr>
        <p:spPr>
          <a:xfrm>
            <a:off x="457200" y="2106702"/>
            <a:ext cx="8229600" cy="1143000"/>
          </a:xfrm>
        </p:spPr>
        <p:txBody>
          <a:bodyPr>
            <a:noAutofit/>
          </a:bodyPr>
          <a:lstStyle/>
          <a:p>
            <a:pPr algn="l">
              <a:lnSpc>
                <a:spcPct val="150000"/>
              </a:lnSpc>
            </a:pPr>
            <a:r>
              <a:rPr lang="en-US" sz="2400" b="1" dirty="0">
                <a:latin typeface="Calibri" charset="0"/>
              </a:rPr>
              <a:t>Closer look at Grade Scales, Standards and Assignments</a:t>
            </a:r>
            <a:br>
              <a:rPr lang="en-US" sz="2400" b="1" dirty="0">
                <a:solidFill>
                  <a:srgbClr val="FF0000"/>
                </a:solidFill>
                <a:latin typeface="Calibri" charset="0"/>
              </a:rPr>
            </a:br>
            <a:r>
              <a:rPr lang="en-US" sz="2400" b="1" dirty="0">
                <a:latin typeface="Calibri" charset="0"/>
              </a:rPr>
              <a:t>Testing Score Types</a:t>
            </a:r>
            <a:br>
              <a:rPr lang="en-US" sz="2400" b="1" dirty="0">
                <a:solidFill>
                  <a:srgbClr val="FF0000"/>
                </a:solidFill>
                <a:latin typeface="Calibri" charset="0"/>
              </a:rPr>
            </a:br>
            <a:r>
              <a:rPr lang="en-US" sz="2400" b="1" dirty="0">
                <a:latin typeface="Calibri" charset="0"/>
              </a:rPr>
              <a:t>Assignment Scores auto calculating standards scores</a:t>
            </a:r>
            <a:br>
              <a:rPr lang="en-US" sz="2400" b="1" dirty="0">
                <a:latin typeface="Calibri" charset="0"/>
              </a:rPr>
            </a:br>
            <a:r>
              <a:rPr lang="en-US" sz="2400" b="1" dirty="0">
                <a:latin typeface="Calibri" charset="0"/>
              </a:rPr>
              <a:t>Professional Judgements</a:t>
            </a:r>
            <a:br>
              <a:rPr lang="en-US" sz="2400" b="1" dirty="0">
                <a:latin typeface="Calibri" charset="0"/>
              </a:rPr>
            </a:br>
            <a:r>
              <a:rPr lang="en-US" sz="2400" b="1" dirty="0">
                <a:latin typeface="Calibri" charset="0"/>
              </a:rPr>
              <a:t>Overwrite PTP Math </a:t>
            </a:r>
            <a:r>
              <a:rPr lang="mr-IN" sz="2400" b="1" dirty="0">
                <a:latin typeface="Calibri" charset="0"/>
              </a:rPr>
              <a:t>–</a:t>
            </a:r>
            <a:r>
              <a:rPr lang="en-US" sz="2400" b="1" dirty="0">
                <a:latin typeface="Calibri" charset="0"/>
              </a:rPr>
              <a:t> last three</a:t>
            </a:r>
          </a:p>
        </p:txBody>
      </p:sp>
      <p:sp>
        <p:nvSpPr>
          <p:cNvPr id="20483" name="Rectangle 6"/>
          <p:cNvSpPr>
            <a:spLocks noChangeArrowheads="1"/>
          </p:cNvSpPr>
          <p:nvPr/>
        </p:nvSpPr>
        <p:spPr bwMode="auto">
          <a:xfrm>
            <a:off x="2514600" y="4685030"/>
            <a:ext cx="4907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en-US" sz="3200" dirty="0"/>
              <a:t>All PPT can be found @</a:t>
            </a:r>
          </a:p>
          <a:p>
            <a:pPr algn="ctr"/>
            <a:r>
              <a:rPr lang="en-US" sz="3200" dirty="0">
                <a:hlinkClick r:id="rId2"/>
              </a:rPr>
              <a:t>www.derotechnical.com</a:t>
            </a:r>
            <a:r>
              <a:rPr lang="en-US" sz="3200" dirty="0"/>
              <a:t> </a:t>
            </a:r>
          </a:p>
        </p:txBody>
      </p:sp>
      <p:pic>
        <p:nvPicPr>
          <p:cNvPr id="20484"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1981200"/>
            <a:ext cx="855663" cy="85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p:cNvSpPr txBox="1"/>
          <p:nvPr/>
        </p:nvSpPr>
        <p:spPr>
          <a:xfrm>
            <a:off x="251014" y="89648"/>
            <a:ext cx="8744638" cy="707886"/>
          </a:xfrm>
          <a:prstGeom prst="rect">
            <a:avLst/>
          </a:prstGeom>
          <a:noFill/>
        </p:spPr>
        <p:txBody>
          <a:bodyPr wrap="none" rtlCol="0">
            <a:spAutoFit/>
          </a:bodyPr>
          <a:lstStyle/>
          <a:p>
            <a:r>
              <a:rPr lang="en-US" sz="4000" b="1" i="1" dirty="0">
                <a:solidFill>
                  <a:schemeClr val="tx2">
                    <a:lumMod val="60000"/>
                    <a:lumOff val="40000"/>
                  </a:schemeClr>
                </a:solidFill>
                <a:latin typeface="Calibri" charset="0"/>
              </a:rPr>
              <a:t>Agenda/Participants will be engaged in:</a:t>
            </a:r>
            <a:endParaRPr lang="en-US" sz="4000" dirty="0">
              <a:solidFill>
                <a:schemeClr val="tx2">
                  <a:lumMod val="60000"/>
                  <a:lumOff val="40000"/>
                </a:schemeClr>
              </a:solidFill>
            </a:endParaRPr>
          </a:p>
        </p:txBody>
      </p:sp>
    </p:spTree>
    <p:extLst>
      <p:ext uri="{BB962C8B-B14F-4D97-AF65-F5344CB8AC3E}">
        <p14:creationId xmlns:p14="http://schemas.microsoft.com/office/powerpoint/2010/main" val="19501230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8"/>
            <a:ext cx="8229600" cy="402349"/>
          </a:xfrm>
        </p:spPr>
        <p:txBody>
          <a:bodyPr>
            <a:noAutofit/>
          </a:bodyPr>
          <a:lstStyle/>
          <a:p>
            <a:r>
              <a:rPr lang="en-US" sz="3600" b="1" i="1" dirty="0">
                <a:solidFill>
                  <a:schemeClr val="tx2">
                    <a:lumMod val="60000"/>
                    <a:lumOff val="40000"/>
                  </a:schemeClr>
                </a:solidFill>
              </a:rPr>
              <a:t>Summarizing Scoring of Options</a:t>
            </a:r>
          </a:p>
        </p:txBody>
      </p:sp>
      <p:sp>
        <p:nvSpPr>
          <p:cNvPr id="5" name="TextBox 4"/>
          <p:cNvSpPr txBox="1"/>
          <p:nvPr/>
        </p:nvSpPr>
        <p:spPr>
          <a:xfrm>
            <a:off x="226163" y="515067"/>
            <a:ext cx="8668455" cy="5940088"/>
          </a:xfrm>
          <a:prstGeom prst="rect">
            <a:avLst/>
          </a:prstGeom>
          <a:noFill/>
        </p:spPr>
        <p:txBody>
          <a:bodyPr wrap="square" rtlCol="0">
            <a:spAutoFit/>
          </a:bodyPr>
          <a:lstStyle/>
          <a:p>
            <a:pPr marL="342900" indent="-342900">
              <a:buAutoNum type="arabicPeriod"/>
            </a:pPr>
            <a:r>
              <a:rPr lang="en-US" sz="2000" dirty="0"/>
              <a:t>Some of your standards lend themselves very nicely to be </a:t>
            </a:r>
            <a:r>
              <a:rPr lang="en-US" sz="2000" b="1" dirty="0"/>
              <a:t>tied to assignments         </a:t>
            </a:r>
            <a:r>
              <a:rPr lang="en-US" sz="2000" dirty="0"/>
              <a:t>while others  - </a:t>
            </a:r>
            <a:r>
              <a:rPr lang="en-US" sz="2000" b="1" dirty="0">
                <a:solidFill>
                  <a:srgbClr val="FF0000"/>
                </a:solidFill>
              </a:rPr>
              <a:t>not so much</a:t>
            </a:r>
            <a:r>
              <a:rPr lang="en-US" sz="2000" dirty="0"/>
              <a:t>. </a:t>
            </a:r>
          </a:p>
          <a:p>
            <a:pPr marL="342900" indent="-342900">
              <a:buAutoNum type="arabicPeriod"/>
            </a:pPr>
            <a:endParaRPr lang="en-US" sz="2000" dirty="0"/>
          </a:p>
          <a:p>
            <a:pPr marL="342900" indent="-342900">
              <a:buAutoNum type="arabicPeriod"/>
            </a:pPr>
            <a:r>
              <a:rPr lang="en-US" sz="2000" b="1" dirty="0"/>
              <a:t>Standards tied to Assignments</a:t>
            </a:r>
          </a:p>
          <a:p>
            <a:pPr marL="800100" lvl="1" indent="-342900">
              <a:buFont typeface="Arial" charset="0"/>
              <a:buChar char="•"/>
            </a:pPr>
            <a:r>
              <a:rPr lang="en-US" sz="2000" dirty="0"/>
              <a:t>Any standard assessed more than once in a given term will be averaged by PTP.  </a:t>
            </a:r>
            <a:r>
              <a:rPr lang="en-US" sz="2000" b="1" i="1" dirty="0">
                <a:solidFill>
                  <a:schemeClr val="accent1">
                    <a:lumMod val="75000"/>
                  </a:schemeClr>
                </a:solidFill>
              </a:rPr>
              <a:t>Rarely do may standards get assessed more than three times in a given term.   </a:t>
            </a:r>
          </a:p>
          <a:p>
            <a:pPr marL="800100" lvl="1" indent="-342900">
              <a:buFont typeface="Arial" charset="0"/>
              <a:buChar char="•"/>
            </a:pPr>
            <a:r>
              <a:rPr lang="en-US" sz="2000" dirty="0"/>
              <a:t>The AVERAGING by the PTP default takes the last three scores.   Averages can always be </a:t>
            </a:r>
            <a:r>
              <a:rPr lang="en-US" sz="2000" b="1" i="1" u="sng" dirty="0">
                <a:solidFill>
                  <a:schemeClr val="tx2">
                    <a:lumMod val="60000"/>
                    <a:lumOff val="40000"/>
                  </a:schemeClr>
                </a:solidFill>
              </a:rPr>
              <a:t>overwritten</a:t>
            </a:r>
            <a:r>
              <a:rPr lang="en-US" sz="2000" dirty="0"/>
              <a:t> by teachers using their professional judgement. </a:t>
            </a:r>
          </a:p>
          <a:p>
            <a:pPr marL="800100" lvl="1" indent="-342900">
              <a:buFont typeface="Arial" charset="0"/>
              <a:buChar char="•"/>
            </a:pPr>
            <a:r>
              <a:rPr lang="en-US" sz="2000" dirty="0"/>
              <a:t>Teachers have the choice to either have PTP auto calculate standards scores equally or manually enter individual standard scores</a:t>
            </a:r>
          </a:p>
          <a:p>
            <a:pPr marL="800100" lvl="1" indent="-342900">
              <a:buFont typeface="Arial" charset="0"/>
              <a:buChar char="•"/>
            </a:pPr>
            <a:r>
              <a:rPr lang="en-US" sz="2000" dirty="0"/>
              <a:t>Tying standards to assignments provides teachers evidence over time of student progress/growth. </a:t>
            </a:r>
          </a:p>
          <a:p>
            <a:pPr marL="800100" lvl="1" indent="-342900">
              <a:buFont typeface="Arial" charset="0"/>
              <a:buChar char="•"/>
            </a:pPr>
            <a:endParaRPr lang="en-US" sz="2000" dirty="0"/>
          </a:p>
          <a:p>
            <a:pPr marL="342900" indent="-342900">
              <a:buAutoNum type="arabicPeriod"/>
            </a:pPr>
            <a:r>
              <a:rPr lang="en-US" sz="2000" b="1" dirty="0"/>
              <a:t>Standards that aren’t tied to Assignments</a:t>
            </a:r>
            <a:endParaRPr lang="en-US" sz="2000" dirty="0"/>
          </a:p>
          <a:p>
            <a:pPr marL="800100" lvl="1" indent="-342900">
              <a:buFont typeface="Arial" charset="0"/>
              <a:buChar char="•"/>
            </a:pPr>
            <a:r>
              <a:rPr lang="en-US" sz="2000" dirty="0"/>
              <a:t>Like </a:t>
            </a:r>
            <a:r>
              <a:rPr lang="en-US" sz="2000" b="1" dirty="0"/>
              <a:t>Final Grade Entry </a:t>
            </a:r>
            <a:r>
              <a:rPr lang="en-US" sz="2000" dirty="0"/>
              <a:t>in the former gradebook </a:t>
            </a:r>
            <a:r>
              <a:rPr lang="en-US" sz="2000" b="1" dirty="0"/>
              <a:t>PTG</a:t>
            </a:r>
            <a:r>
              <a:rPr lang="en-US" sz="2000" dirty="0"/>
              <a:t> </a:t>
            </a:r>
            <a:r>
              <a:rPr lang="mr-IN" sz="2000" dirty="0"/>
              <a:t>–</a:t>
            </a:r>
            <a:r>
              <a:rPr lang="en-US" sz="2000" dirty="0"/>
              <a:t> Teachers can score standards quickly with fill down options in a given term.  Scores entered in this fashion must have other forms of evidence as they weren’t tied          to assignments. </a:t>
            </a:r>
          </a:p>
        </p:txBody>
      </p:sp>
      <p:pic>
        <p:nvPicPr>
          <p:cNvPr id="4" name="Content Placeholder 3"/>
          <p:cNvPicPr>
            <a:picLocks noGrp="1" noChangeAspect="1"/>
          </p:cNvPicPr>
          <p:nvPr>
            <p:ph idx="1"/>
          </p:nvPr>
        </p:nvPicPr>
        <p:blipFill>
          <a:blip r:embed="rId2"/>
          <a:stretch>
            <a:fillRect/>
          </a:stretch>
        </p:blipFill>
        <p:spPr>
          <a:xfrm>
            <a:off x="7518174" y="914399"/>
            <a:ext cx="1168626" cy="669557"/>
          </a:xfrm>
        </p:spPr>
      </p:pic>
    </p:spTree>
    <p:extLst>
      <p:ext uri="{BB962C8B-B14F-4D97-AF65-F5344CB8AC3E}">
        <p14:creationId xmlns:p14="http://schemas.microsoft.com/office/powerpoint/2010/main" val="10104247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2719"/>
            <a:ext cx="9143999" cy="1143000"/>
          </a:xfrm>
        </p:spPr>
        <p:txBody>
          <a:bodyPr>
            <a:noAutofit/>
          </a:bodyPr>
          <a:lstStyle/>
          <a:p>
            <a:r>
              <a:rPr lang="en-US" sz="3600" b="1" dirty="0">
                <a:solidFill>
                  <a:schemeClr val="tx2">
                    <a:lumMod val="60000"/>
                    <a:lumOff val="40000"/>
                  </a:schemeClr>
                </a:solidFill>
              </a:rPr>
              <a:t>PTP Scoring of Standards tied to Assignments</a:t>
            </a:r>
          </a:p>
        </p:txBody>
      </p:sp>
      <p:sp>
        <p:nvSpPr>
          <p:cNvPr id="5" name="TextBox 4"/>
          <p:cNvSpPr txBox="1"/>
          <p:nvPr/>
        </p:nvSpPr>
        <p:spPr>
          <a:xfrm>
            <a:off x="309293" y="6320118"/>
            <a:ext cx="6519862" cy="369332"/>
          </a:xfrm>
          <a:prstGeom prst="rect">
            <a:avLst/>
          </a:prstGeom>
          <a:noFill/>
        </p:spPr>
        <p:txBody>
          <a:bodyPr wrap="none" rtlCol="0">
            <a:spAutoFit/>
          </a:bodyPr>
          <a:lstStyle/>
          <a:p>
            <a:r>
              <a:rPr lang="en-US" dirty="0"/>
              <a:t>CELA.4.3 </a:t>
            </a:r>
            <a:r>
              <a:rPr lang="mr-IN" dirty="0"/>
              <a:t>–</a:t>
            </a:r>
            <a:r>
              <a:rPr lang="en-US" dirty="0"/>
              <a:t> Reads accurately and fluently to support comprehension</a:t>
            </a:r>
          </a:p>
        </p:txBody>
      </p:sp>
      <p:grpSp>
        <p:nvGrpSpPr>
          <p:cNvPr id="3" name="Group 2"/>
          <p:cNvGrpSpPr/>
          <p:nvPr/>
        </p:nvGrpSpPr>
        <p:grpSpPr>
          <a:xfrm>
            <a:off x="1109177" y="721615"/>
            <a:ext cx="2124684" cy="1445819"/>
            <a:chOff x="624262" y="1857695"/>
            <a:chExt cx="2124684" cy="1445819"/>
          </a:xfrm>
        </p:grpSpPr>
        <p:pic>
          <p:nvPicPr>
            <p:cNvPr id="8" name="Picture 7"/>
            <p:cNvPicPr>
              <a:picLocks noChangeAspect="1"/>
            </p:cNvPicPr>
            <p:nvPr/>
          </p:nvPicPr>
          <p:blipFill>
            <a:blip r:embed="rId3"/>
            <a:stretch>
              <a:fillRect/>
            </a:stretch>
          </p:blipFill>
          <p:spPr>
            <a:xfrm>
              <a:off x="1200524" y="1857695"/>
              <a:ext cx="849949" cy="849949"/>
            </a:xfrm>
            <a:prstGeom prst="rect">
              <a:avLst/>
            </a:prstGeom>
          </p:spPr>
        </p:pic>
        <p:sp>
          <p:nvSpPr>
            <p:cNvPr id="12" name="TextBox 11"/>
            <p:cNvSpPr txBox="1"/>
            <p:nvPr/>
          </p:nvSpPr>
          <p:spPr>
            <a:xfrm>
              <a:off x="624262" y="2657183"/>
              <a:ext cx="2124684" cy="646331"/>
            </a:xfrm>
            <a:prstGeom prst="rect">
              <a:avLst/>
            </a:prstGeom>
            <a:noFill/>
          </p:spPr>
          <p:txBody>
            <a:bodyPr wrap="none" rtlCol="0">
              <a:spAutoFit/>
            </a:bodyPr>
            <a:lstStyle/>
            <a:p>
              <a:pPr algn="ctr"/>
              <a:r>
                <a:rPr lang="en-US" b="1" dirty="0"/>
                <a:t>Chapter 1 Questions</a:t>
              </a:r>
            </a:p>
            <a:p>
              <a:pPr algn="ctr"/>
              <a:r>
                <a:rPr lang="en-US" b="1" dirty="0">
                  <a:solidFill>
                    <a:srgbClr val="FF0000"/>
                  </a:solidFill>
                </a:rPr>
                <a:t>95 = 4</a:t>
              </a:r>
            </a:p>
          </p:txBody>
        </p:sp>
      </p:grpSp>
      <p:grpSp>
        <p:nvGrpSpPr>
          <p:cNvPr id="6" name="Group 5"/>
          <p:cNvGrpSpPr/>
          <p:nvPr/>
        </p:nvGrpSpPr>
        <p:grpSpPr>
          <a:xfrm>
            <a:off x="3602174" y="721615"/>
            <a:ext cx="2056012" cy="1464966"/>
            <a:chOff x="3477482" y="1857695"/>
            <a:chExt cx="2056012" cy="1464966"/>
          </a:xfrm>
        </p:grpSpPr>
        <p:pic>
          <p:nvPicPr>
            <p:cNvPr id="9" name="Picture 8"/>
            <p:cNvPicPr>
              <a:picLocks noChangeAspect="1"/>
            </p:cNvPicPr>
            <p:nvPr/>
          </p:nvPicPr>
          <p:blipFill>
            <a:blip r:embed="rId4"/>
            <a:stretch>
              <a:fillRect/>
            </a:stretch>
          </p:blipFill>
          <p:spPr>
            <a:xfrm>
              <a:off x="4035986" y="1857695"/>
              <a:ext cx="830316" cy="830316"/>
            </a:xfrm>
            <a:prstGeom prst="rect">
              <a:avLst/>
            </a:prstGeom>
          </p:spPr>
        </p:pic>
        <p:sp>
          <p:nvSpPr>
            <p:cNvPr id="14" name="TextBox 13"/>
            <p:cNvSpPr txBox="1"/>
            <p:nvPr/>
          </p:nvSpPr>
          <p:spPr>
            <a:xfrm>
              <a:off x="3477482" y="2676330"/>
              <a:ext cx="2056012" cy="646331"/>
            </a:xfrm>
            <a:prstGeom prst="rect">
              <a:avLst/>
            </a:prstGeom>
            <a:noFill/>
          </p:spPr>
          <p:txBody>
            <a:bodyPr wrap="none" rtlCol="0">
              <a:spAutoFit/>
            </a:bodyPr>
            <a:lstStyle/>
            <a:p>
              <a:r>
                <a:rPr lang="en-US" b="1" dirty="0"/>
                <a:t>Best Chef Book Test</a:t>
              </a:r>
            </a:p>
            <a:p>
              <a:pPr algn="ctr"/>
              <a:r>
                <a:rPr lang="en-US" b="1" dirty="0">
                  <a:solidFill>
                    <a:srgbClr val="FF0000"/>
                  </a:solidFill>
                </a:rPr>
                <a:t>89 = 3</a:t>
              </a:r>
            </a:p>
          </p:txBody>
        </p:sp>
      </p:grpSp>
      <p:grpSp>
        <p:nvGrpSpPr>
          <p:cNvPr id="7" name="Group 6"/>
          <p:cNvGrpSpPr/>
          <p:nvPr/>
        </p:nvGrpSpPr>
        <p:grpSpPr>
          <a:xfrm>
            <a:off x="6092743" y="901727"/>
            <a:ext cx="1616148" cy="1281191"/>
            <a:chOff x="6536092" y="1857695"/>
            <a:chExt cx="1616148" cy="1281191"/>
          </a:xfrm>
        </p:grpSpPr>
        <p:pic>
          <p:nvPicPr>
            <p:cNvPr id="10" name="Picture 9"/>
            <p:cNvPicPr>
              <a:picLocks noChangeAspect="1"/>
            </p:cNvPicPr>
            <p:nvPr/>
          </p:nvPicPr>
          <p:blipFill>
            <a:blip r:embed="rId5"/>
            <a:stretch>
              <a:fillRect/>
            </a:stretch>
          </p:blipFill>
          <p:spPr>
            <a:xfrm>
              <a:off x="6740240" y="1857695"/>
              <a:ext cx="1100261" cy="732174"/>
            </a:xfrm>
            <a:prstGeom prst="rect">
              <a:avLst/>
            </a:prstGeom>
          </p:spPr>
        </p:pic>
        <p:sp>
          <p:nvSpPr>
            <p:cNvPr id="15" name="TextBox 14"/>
            <p:cNvSpPr txBox="1"/>
            <p:nvPr/>
          </p:nvSpPr>
          <p:spPr>
            <a:xfrm>
              <a:off x="6536092" y="2492555"/>
              <a:ext cx="1616148" cy="646331"/>
            </a:xfrm>
            <a:prstGeom prst="rect">
              <a:avLst/>
            </a:prstGeom>
            <a:noFill/>
          </p:spPr>
          <p:txBody>
            <a:bodyPr wrap="none" rtlCol="0">
              <a:spAutoFit/>
            </a:bodyPr>
            <a:lstStyle/>
            <a:p>
              <a:r>
                <a:rPr lang="en-US" b="1" dirty="0"/>
                <a:t>Amelia </a:t>
              </a:r>
              <a:r>
                <a:rPr lang="en-US" b="1" dirty="0" err="1"/>
                <a:t>Bedelia</a:t>
              </a:r>
              <a:endParaRPr lang="en-US" b="1" dirty="0"/>
            </a:p>
            <a:p>
              <a:pPr algn="ctr"/>
              <a:r>
                <a:rPr lang="en-US" b="1" dirty="0">
                  <a:solidFill>
                    <a:srgbClr val="FF0000"/>
                  </a:solidFill>
                </a:rPr>
                <a:t>82 = 3</a:t>
              </a:r>
            </a:p>
          </p:txBody>
        </p:sp>
      </p:grpSp>
      <p:grpSp>
        <p:nvGrpSpPr>
          <p:cNvPr id="19" name="Group 18"/>
          <p:cNvGrpSpPr/>
          <p:nvPr/>
        </p:nvGrpSpPr>
        <p:grpSpPr>
          <a:xfrm>
            <a:off x="5363711" y="4899783"/>
            <a:ext cx="1458064" cy="1180082"/>
            <a:chOff x="5829427" y="4123799"/>
            <a:chExt cx="1976449" cy="1976449"/>
          </a:xfrm>
        </p:grpSpPr>
        <p:pic>
          <p:nvPicPr>
            <p:cNvPr id="18" name="Picture 17"/>
            <p:cNvPicPr>
              <a:picLocks noChangeAspect="1"/>
            </p:cNvPicPr>
            <p:nvPr/>
          </p:nvPicPr>
          <p:blipFill>
            <a:blip r:embed="rId6"/>
            <a:stretch>
              <a:fillRect/>
            </a:stretch>
          </p:blipFill>
          <p:spPr>
            <a:xfrm rot="5400000">
              <a:off x="5829427" y="4123799"/>
              <a:ext cx="1976449" cy="1976449"/>
            </a:xfrm>
            <a:prstGeom prst="rect">
              <a:avLst/>
            </a:prstGeom>
          </p:spPr>
        </p:pic>
        <p:sp>
          <p:nvSpPr>
            <p:cNvPr id="13" name="TextBox 12"/>
            <p:cNvSpPr txBox="1"/>
            <p:nvPr/>
          </p:nvSpPr>
          <p:spPr>
            <a:xfrm>
              <a:off x="6927169" y="4297869"/>
              <a:ext cx="417636" cy="618572"/>
            </a:xfrm>
            <a:prstGeom prst="rect">
              <a:avLst/>
            </a:prstGeom>
            <a:noFill/>
          </p:spPr>
          <p:txBody>
            <a:bodyPr wrap="none" rtlCol="0">
              <a:spAutoFit/>
            </a:bodyPr>
            <a:lstStyle/>
            <a:p>
              <a:r>
                <a:rPr lang="en-US" b="1" dirty="0">
                  <a:solidFill>
                    <a:srgbClr val="FF0000"/>
                  </a:solidFill>
                </a:rPr>
                <a:t>4</a:t>
              </a:r>
            </a:p>
          </p:txBody>
        </p:sp>
        <p:sp>
          <p:nvSpPr>
            <p:cNvPr id="16" name="TextBox 15"/>
            <p:cNvSpPr txBox="1"/>
            <p:nvPr/>
          </p:nvSpPr>
          <p:spPr>
            <a:xfrm>
              <a:off x="7117985" y="4742693"/>
              <a:ext cx="408944" cy="618572"/>
            </a:xfrm>
            <a:prstGeom prst="rect">
              <a:avLst/>
            </a:prstGeom>
            <a:noFill/>
          </p:spPr>
          <p:txBody>
            <a:bodyPr wrap="none" rtlCol="0">
              <a:spAutoFit/>
            </a:bodyPr>
            <a:lstStyle/>
            <a:p>
              <a:r>
                <a:rPr lang="en-US" b="1" dirty="0">
                  <a:solidFill>
                    <a:srgbClr val="FF0000"/>
                  </a:solidFill>
                </a:rPr>
                <a:t>3</a:t>
              </a:r>
            </a:p>
          </p:txBody>
        </p:sp>
        <p:sp>
          <p:nvSpPr>
            <p:cNvPr id="17" name="TextBox 16"/>
            <p:cNvSpPr txBox="1"/>
            <p:nvPr/>
          </p:nvSpPr>
          <p:spPr>
            <a:xfrm>
              <a:off x="6817652" y="4751651"/>
              <a:ext cx="417636" cy="618572"/>
            </a:xfrm>
            <a:prstGeom prst="rect">
              <a:avLst/>
            </a:prstGeom>
            <a:noFill/>
          </p:spPr>
          <p:txBody>
            <a:bodyPr wrap="none" rtlCol="0">
              <a:spAutoFit/>
            </a:bodyPr>
            <a:lstStyle/>
            <a:p>
              <a:r>
                <a:rPr lang="en-US" b="1">
                  <a:solidFill>
                    <a:srgbClr val="FF0000"/>
                  </a:solidFill>
                </a:rPr>
                <a:t>3</a:t>
              </a:r>
              <a:endParaRPr lang="en-US" b="1" dirty="0">
                <a:solidFill>
                  <a:srgbClr val="FF0000"/>
                </a:solidFill>
              </a:endParaRPr>
            </a:p>
          </p:txBody>
        </p:sp>
      </p:grpSp>
      <p:pic>
        <p:nvPicPr>
          <p:cNvPr id="4" name="Content Placeholder 3"/>
          <p:cNvPicPr>
            <a:picLocks noGrp="1" noChangeAspect="1"/>
          </p:cNvPicPr>
          <p:nvPr>
            <p:ph idx="1"/>
          </p:nvPr>
        </p:nvPicPr>
        <p:blipFill>
          <a:blip r:embed="rId7"/>
          <a:stretch>
            <a:fillRect/>
          </a:stretch>
        </p:blipFill>
        <p:spPr>
          <a:xfrm>
            <a:off x="1344707" y="4946073"/>
            <a:ext cx="1209746" cy="1209746"/>
          </a:xfrm>
        </p:spPr>
      </p:pic>
      <p:sp>
        <p:nvSpPr>
          <p:cNvPr id="23" name="TextBox 22"/>
          <p:cNvSpPr txBox="1"/>
          <p:nvPr/>
        </p:nvSpPr>
        <p:spPr>
          <a:xfrm>
            <a:off x="309292" y="2327564"/>
            <a:ext cx="799885" cy="2031325"/>
          </a:xfrm>
          <a:prstGeom prst="rect">
            <a:avLst/>
          </a:prstGeom>
          <a:noFill/>
        </p:spPr>
        <p:txBody>
          <a:bodyPr wrap="square" rtlCol="0">
            <a:spAutoFit/>
          </a:bodyPr>
          <a:lstStyle/>
          <a:p>
            <a:pPr algn="ctr"/>
            <a:r>
              <a:rPr lang="en-US" b="1" dirty="0"/>
              <a:t>95</a:t>
            </a:r>
          </a:p>
          <a:p>
            <a:pPr algn="ctr"/>
            <a:r>
              <a:rPr lang="en-US" b="1" dirty="0"/>
              <a:t>89</a:t>
            </a:r>
          </a:p>
          <a:p>
            <a:pPr algn="ctr"/>
            <a:r>
              <a:rPr lang="en-US" b="1" u="sng" dirty="0"/>
              <a:t>82</a:t>
            </a:r>
          </a:p>
          <a:p>
            <a:pPr algn="ctr"/>
            <a:r>
              <a:rPr lang="en-US" b="1" dirty="0"/>
              <a:t> 266</a:t>
            </a:r>
          </a:p>
          <a:p>
            <a:pPr algn="ctr"/>
            <a:r>
              <a:rPr lang="en-US" b="1" dirty="0"/>
              <a:t>Divide by 3</a:t>
            </a:r>
          </a:p>
          <a:p>
            <a:pPr algn="ctr"/>
            <a:r>
              <a:rPr lang="en-US" b="1" dirty="0"/>
              <a:t>88.6</a:t>
            </a:r>
          </a:p>
        </p:txBody>
      </p:sp>
      <p:sp>
        <p:nvSpPr>
          <p:cNvPr id="24" name="TextBox 23"/>
          <p:cNvSpPr txBox="1"/>
          <p:nvPr/>
        </p:nvSpPr>
        <p:spPr>
          <a:xfrm>
            <a:off x="292585" y="4358889"/>
            <a:ext cx="934871" cy="369332"/>
          </a:xfrm>
          <a:prstGeom prst="rect">
            <a:avLst/>
          </a:prstGeom>
          <a:noFill/>
        </p:spPr>
        <p:txBody>
          <a:bodyPr wrap="none" rtlCol="0">
            <a:spAutoFit/>
          </a:bodyPr>
          <a:lstStyle/>
          <a:p>
            <a:r>
              <a:rPr lang="en-US" b="1" dirty="0">
                <a:solidFill>
                  <a:srgbClr val="FF0000"/>
                </a:solidFill>
              </a:rPr>
              <a:t>88.6 = 3</a:t>
            </a:r>
          </a:p>
        </p:txBody>
      </p:sp>
      <p:sp>
        <p:nvSpPr>
          <p:cNvPr id="25" name="TextBox 24"/>
          <p:cNvSpPr txBox="1"/>
          <p:nvPr/>
        </p:nvSpPr>
        <p:spPr>
          <a:xfrm>
            <a:off x="7901567" y="2327563"/>
            <a:ext cx="799885" cy="2031325"/>
          </a:xfrm>
          <a:prstGeom prst="rect">
            <a:avLst/>
          </a:prstGeom>
          <a:noFill/>
        </p:spPr>
        <p:txBody>
          <a:bodyPr wrap="square" rtlCol="0">
            <a:spAutoFit/>
          </a:bodyPr>
          <a:lstStyle/>
          <a:p>
            <a:pPr algn="ctr"/>
            <a:r>
              <a:rPr lang="en-US" b="1" dirty="0"/>
              <a:t>100</a:t>
            </a:r>
          </a:p>
          <a:p>
            <a:pPr algn="ctr"/>
            <a:r>
              <a:rPr lang="en-US" b="1" dirty="0"/>
              <a:t>89</a:t>
            </a:r>
          </a:p>
          <a:p>
            <a:pPr algn="ctr"/>
            <a:r>
              <a:rPr lang="en-US" b="1" u="sng" dirty="0"/>
              <a:t>89</a:t>
            </a:r>
          </a:p>
          <a:p>
            <a:pPr algn="ctr"/>
            <a:r>
              <a:rPr lang="en-US" b="1" dirty="0"/>
              <a:t> 278</a:t>
            </a:r>
          </a:p>
          <a:p>
            <a:pPr algn="ctr"/>
            <a:r>
              <a:rPr lang="en-US" b="1" dirty="0"/>
              <a:t>Divide by 3</a:t>
            </a:r>
          </a:p>
          <a:p>
            <a:pPr algn="ctr"/>
            <a:r>
              <a:rPr lang="en-US" b="1" dirty="0"/>
              <a:t>92.6</a:t>
            </a:r>
          </a:p>
        </p:txBody>
      </p:sp>
      <p:sp>
        <p:nvSpPr>
          <p:cNvPr id="26" name="TextBox 25"/>
          <p:cNvSpPr txBox="1"/>
          <p:nvPr/>
        </p:nvSpPr>
        <p:spPr>
          <a:xfrm>
            <a:off x="240017" y="1787235"/>
            <a:ext cx="1087029" cy="369332"/>
          </a:xfrm>
          <a:prstGeom prst="rect">
            <a:avLst/>
          </a:prstGeom>
          <a:noFill/>
        </p:spPr>
        <p:txBody>
          <a:bodyPr wrap="none" rtlCol="0">
            <a:spAutoFit/>
          </a:bodyPr>
          <a:lstStyle/>
          <a:p>
            <a:r>
              <a:rPr lang="en-US" b="1" dirty="0">
                <a:solidFill>
                  <a:srgbClr val="FF0000"/>
                </a:solidFill>
              </a:rPr>
              <a:t>AVERAGE</a:t>
            </a:r>
          </a:p>
        </p:txBody>
      </p:sp>
      <p:sp>
        <p:nvSpPr>
          <p:cNvPr id="27" name="TextBox 26"/>
          <p:cNvSpPr txBox="1"/>
          <p:nvPr/>
        </p:nvSpPr>
        <p:spPr>
          <a:xfrm>
            <a:off x="7943132" y="1427012"/>
            <a:ext cx="912429" cy="923330"/>
          </a:xfrm>
          <a:prstGeom prst="rect">
            <a:avLst/>
          </a:prstGeom>
          <a:noFill/>
        </p:spPr>
        <p:txBody>
          <a:bodyPr wrap="none" rtlCol="0">
            <a:spAutoFit/>
          </a:bodyPr>
          <a:lstStyle/>
          <a:p>
            <a:pPr algn="ctr"/>
            <a:r>
              <a:rPr lang="en-US" b="1" dirty="0">
                <a:solidFill>
                  <a:srgbClr val="FF0000"/>
                </a:solidFill>
              </a:rPr>
              <a:t>PTP </a:t>
            </a:r>
          </a:p>
          <a:p>
            <a:pPr algn="ctr"/>
            <a:r>
              <a:rPr lang="en-US" b="1" dirty="0">
                <a:solidFill>
                  <a:srgbClr val="FF0000"/>
                </a:solidFill>
              </a:rPr>
              <a:t>GRADE </a:t>
            </a:r>
          </a:p>
          <a:p>
            <a:pPr algn="ctr"/>
            <a:r>
              <a:rPr lang="en-US" b="1" dirty="0">
                <a:solidFill>
                  <a:srgbClr val="FF0000"/>
                </a:solidFill>
              </a:rPr>
              <a:t>VALUE</a:t>
            </a:r>
          </a:p>
        </p:txBody>
      </p:sp>
      <p:grpSp>
        <p:nvGrpSpPr>
          <p:cNvPr id="30" name="Group 29"/>
          <p:cNvGrpSpPr/>
          <p:nvPr/>
        </p:nvGrpSpPr>
        <p:grpSpPr>
          <a:xfrm>
            <a:off x="7901567" y="4340228"/>
            <a:ext cx="992249" cy="387993"/>
            <a:chOff x="7901567" y="4340228"/>
            <a:chExt cx="992249" cy="387993"/>
          </a:xfrm>
        </p:grpSpPr>
        <p:sp>
          <p:nvSpPr>
            <p:cNvPr id="28" name="TextBox 27"/>
            <p:cNvSpPr txBox="1"/>
            <p:nvPr/>
          </p:nvSpPr>
          <p:spPr>
            <a:xfrm>
              <a:off x="7954135" y="4358889"/>
              <a:ext cx="939681" cy="369332"/>
            </a:xfrm>
            <a:prstGeom prst="rect">
              <a:avLst/>
            </a:prstGeom>
            <a:noFill/>
          </p:spPr>
          <p:txBody>
            <a:bodyPr wrap="none" rtlCol="0">
              <a:spAutoFit/>
            </a:bodyPr>
            <a:lstStyle/>
            <a:p>
              <a:r>
                <a:rPr lang="en-US" b="1" dirty="0">
                  <a:solidFill>
                    <a:srgbClr val="FF0000"/>
                  </a:solidFill>
                </a:rPr>
                <a:t>92.6 = 4</a:t>
              </a:r>
            </a:p>
          </p:txBody>
        </p:sp>
        <p:sp>
          <p:nvSpPr>
            <p:cNvPr id="29" name="Frame 28"/>
            <p:cNvSpPr/>
            <p:nvPr/>
          </p:nvSpPr>
          <p:spPr>
            <a:xfrm>
              <a:off x="7901567" y="4340228"/>
              <a:ext cx="992249" cy="387993"/>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pic>
        <p:nvPicPr>
          <p:cNvPr id="31" name="Picture 3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37915" y="5231414"/>
            <a:ext cx="803572" cy="700550"/>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00179" y="2093523"/>
            <a:ext cx="6701388" cy="2381112"/>
          </a:xfrm>
          <a:prstGeom prst="rect">
            <a:avLst/>
          </a:prstGeom>
        </p:spPr>
      </p:pic>
    </p:spTree>
    <p:extLst>
      <p:ext uri="{BB962C8B-B14F-4D97-AF65-F5344CB8AC3E}">
        <p14:creationId xmlns:p14="http://schemas.microsoft.com/office/powerpoint/2010/main" val="65269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 calcmode="lin" valueType="num">
                                      <p:cBhvr>
                                        <p:cTn id="7" dur="2000" fill="hold"/>
                                        <p:tgtEl>
                                          <p:spTgt spid="23">
                                            <p:txEl>
                                              <p:pRg st="0" end="0"/>
                                            </p:txEl>
                                          </p:spTgt>
                                        </p:tgtEl>
                                        <p:attrNameLst>
                                          <p:attrName>ppt_w</p:attrName>
                                        </p:attrNameLst>
                                      </p:cBhvr>
                                      <p:tavLst>
                                        <p:tav tm="0">
                                          <p:val>
                                            <p:strVal val="#ppt_w*0.70"/>
                                          </p:val>
                                        </p:tav>
                                        <p:tav tm="100000">
                                          <p:val>
                                            <p:strVal val="#ppt_w"/>
                                          </p:val>
                                        </p:tav>
                                      </p:tavLst>
                                    </p:anim>
                                    <p:anim calcmode="lin" valueType="num">
                                      <p:cBhvr>
                                        <p:cTn id="8" dur="2000" fill="hold"/>
                                        <p:tgtEl>
                                          <p:spTgt spid="23">
                                            <p:txEl>
                                              <p:pRg st="0" end="0"/>
                                            </p:txEl>
                                          </p:spTgt>
                                        </p:tgtEl>
                                        <p:attrNameLst>
                                          <p:attrName>ppt_h</p:attrName>
                                        </p:attrNameLst>
                                      </p:cBhvr>
                                      <p:tavLst>
                                        <p:tav tm="0">
                                          <p:val>
                                            <p:strVal val="#ppt_h"/>
                                          </p:val>
                                        </p:tav>
                                        <p:tav tm="100000">
                                          <p:val>
                                            <p:strVal val="#ppt_h"/>
                                          </p:val>
                                        </p:tav>
                                      </p:tavLst>
                                    </p:anim>
                                    <p:animEffect transition="in" filter="fade">
                                      <p:cBhvr>
                                        <p:cTn id="9" dur="2000"/>
                                        <p:tgtEl>
                                          <p:spTgt spid="23">
                                            <p:txEl>
                                              <p:pRg st="0" end="0"/>
                                            </p:tx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23">
                                            <p:txEl>
                                              <p:pRg st="1" end="1"/>
                                            </p:txEl>
                                          </p:spTgt>
                                        </p:tgtEl>
                                        <p:attrNameLst>
                                          <p:attrName>style.visibility</p:attrName>
                                        </p:attrNameLst>
                                      </p:cBhvr>
                                      <p:to>
                                        <p:strVal val="visible"/>
                                      </p:to>
                                    </p:set>
                                    <p:anim calcmode="lin" valueType="num">
                                      <p:cBhvr>
                                        <p:cTn id="12" dur="2000" fill="hold"/>
                                        <p:tgtEl>
                                          <p:spTgt spid="23">
                                            <p:txEl>
                                              <p:pRg st="1" end="1"/>
                                            </p:txEl>
                                          </p:spTgt>
                                        </p:tgtEl>
                                        <p:attrNameLst>
                                          <p:attrName>ppt_w</p:attrName>
                                        </p:attrNameLst>
                                      </p:cBhvr>
                                      <p:tavLst>
                                        <p:tav tm="0">
                                          <p:val>
                                            <p:strVal val="#ppt_w*0.70"/>
                                          </p:val>
                                        </p:tav>
                                        <p:tav tm="100000">
                                          <p:val>
                                            <p:strVal val="#ppt_w"/>
                                          </p:val>
                                        </p:tav>
                                      </p:tavLst>
                                    </p:anim>
                                    <p:anim calcmode="lin" valueType="num">
                                      <p:cBhvr>
                                        <p:cTn id="13" dur="2000" fill="hold"/>
                                        <p:tgtEl>
                                          <p:spTgt spid="23">
                                            <p:txEl>
                                              <p:pRg st="1" end="1"/>
                                            </p:txEl>
                                          </p:spTgt>
                                        </p:tgtEl>
                                        <p:attrNameLst>
                                          <p:attrName>ppt_h</p:attrName>
                                        </p:attrNameLst>
                                      </p:cBhvr>
                                      <p:tavLst>
                                        <p:tav tm="0">
                                          <p:val>
                                            <p:strVal val="#ppt_h"/>
                                          </p:val>
                                        </p:tav>
                                        <p:tav tm="100000">
                                          <p:val>
                                            <p:strVal val="#ppt_h"/>
                                          </p:val>
                                        </p:tav>
                                      </p:tavLst>
                                    </p:anim>
                                    <p:animEffect transition="in" filter="fade">
                                      <p:cBhvr>
                                        <p:cTn id="14" dur="2000"/>
                                        <p:tgtEl>
                                          <p:spTgt spid="23">
                                            <p:txEl>
                                              <p:pRg st="1" end="1"/>
                                            </p:txEl>
                                          </p:spTgt>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23">
                                            <p:txEl>
                                              <p:pRg st="2" end="2"/>
                                            </p:txEl>
                                          </p:spTgt>
                                        </p:tgtEl>
                                        <p:attrNameLst>
                                          <p:attrName>style.visibility</p:attrName>
                                        </p:attrNameLst>
                                      </p:cBhvr>
                                      <p:to>
                                        <p:strVal val="visible"/>
                                      </p:to>
                                    </p:set>
                                    <p:anim calcmode="lin" valueType="num">
                                      <p:cBhvr>
                                        <p:cTn id="17" dur="2000" fill="hold"/>
                                        <p:tgtEl>
                                          <p:spTgt spid="23">
                                            <p:txEl>
                                              <p:pRg st="2" end="2"/>
                                            </p:txEl>
                                          </p:spTgt>
                                        </p:tgtEl>
                                        <p:attrNameLst>
                                          <p:attrName>ppt_w</p:attrName>
                                        </p:attrNameLst>
                                      </p:cBhvr>
                                      <p:tavLst>
                                        <p:tav tm="0">
                                          <p:val>
                                            <p:strVal val="#ppt_w*0.70"/>
                                          </p:val>
                                        </p:tav>
                                        <p:tav tm="100000">
                                          <p:val>
                                            <p:strVal val="#ppt_w"/>
                                          </p:val>
                                        </p:tav>
                                      </p:tavLst>
                                    </p:anim>
                                    <p:anim calcmode="lin" valueType="num">
                                      <p:cBhvr>
                                        <p:cTn id="18" dur="2000" fill="hold"/>
                                        <p:tgtEl>
                                          <p:spTgt spid="23">
                                            <p:txEl>
                                              <p:pRg st="2" end="2"/>
                                            </p:txEl>
                                          </p:spTgt>
                                        </p:tgtEl>
                                        <p:attrNameLst>
                                          <p:attrName>ppt_h</p:attrName>
                                        </p:attrNameLst>
                                      </p:cBhvr>
                                      <p:tavLst>
                                        <p:tav tm="0">
                                          <p:val>
                                            <p:strVal val="#ppt_h"/>
                                          </p:val>
                                        </p:tav>
                                        <p:tav tm="100000">
                                          <p:val>
                                            <p:strVal val="#ppt_h"/>
                                          </p:val>
                                        </p:tav>
                                      </p:tavLst>
                                    </p:anim>
                                    <p:animEffect transition="in" filter="fade">
                                      <p:cBhvr>
                                        <p:cTn id="19" dur="2000"/>
                                        <p:tgtEl>
                                          <p:spTgt spid="23">
                                            <p:txEl>
                                              <p:pRg st="2" end="2"/>
                                            </p:txEl>
                                          </p:spTgt>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23">
                                            <p:txEl>
                                              <p:pRg st="3" end="3"/>
                                            </p:txEl>
                                          </p:spTgt>
                                        </p:tgtEl>
                                        <p:attrNameLst>
                                          <p:attrName>style.visibility</p:attrName>
                                        </p:attrNameLst>
                                      </p:cBhvr>
                                      <p:to>
                                        <p:strVal val="visible"/>
                                      </p:to>
                                    </p:set>
                                    <p:anim calcmode="lin" valueType="num">
                                      <p:cBhvr>
                                        <p:cTn id="22" dur="2000" fill="hold"/>
                                        <p:tgtEl>
                                          <p:spTgt spid="23">
                                            <p:txEl>
                                              <p:pRg st="3" end="3"/>
                                            </p:txEl>
                                          </p:spTgt>
                                        </p:tgtEl>
                                        <p:attrNameLst>
                                          <p:attrName>ppt_w</p:attrName>
                                        </p:attrNameLst>
                                      </p:cBhvr>
                                      <p:tavLst>
                                        <p:tav tm="0">
                                          <p:val>
                                            <p:strVal val="#ppt_w*0.70"/>
                                          </p:val>
                                        </p:tav>
                                        <p:tav tm="100000">
                                          <p:val>
                                            <p:strVal val="#ppt_w"/>
                                          </p:val>
                                        </p:tav>
                                      </p:tavLst>
                                    </p:anim>
                                    <p:anim calcmode="lin" valueType="num">
                                      <p:cBhvr>
                                        <p:cTn id="23" dur="2000" fill="hold"/>
                                        <p:tgtEl>
                                          <p:spTgt spid="23">
                                            <p:txEl>
                                              <p:pRg st="3" end="3"/>
                                            </p:txEl>
                                          </p:spTgt>
                                        </p:tgtEl>
                                        <p:attrNameLst>
                                          <p:attrName>ppt_h</p:attrName>
                                        </p:attrNameLst>
                                      </p:cBhvr>
                                      <p:tavLst>
                                        <p:tav tm="0">
                                          <p:val>
                                            <p:strVal val="#ppt_h"/>
                                          </p:val>
                                        </p:tav>
                                        <p:tav tm="100000">
                                          <p:val>
                                            <p:strVal val="#ppt_h"/>
                                          </p:val>
                                        </p:tav>
                                      </p:tavLst>
                                    </p:anim>
                                    <p:animEffect transition="in" filter="fade">
                                      <p:cBhvr>
                                        <p:cTn id="24" dur="2000"/>
                                        <p:tgtEl>
                                          <p:spTgt spid="23">
                                            <p:txEl>
                                              <p:pRg st="3" end="3"/>
                                            </p:txEl>
                                          </p:spTgt>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23">
                                            <p:txEl>
                                              <p:pRg st="4" end="4"/>
                                            </p:txEl>
                                          </p:spTgt>
                                        </p:tgtEl>
                                        <p:attrNameLst>
                                          <p:attrName>style.visibility</p:attrName>
                                        </p:attrNameLst>
                                      </p:cBhvr>
                                      <p:to>
                                        <p:strVal val="visible"/>
                                      </p:to>
                                    </p:set>
                                    <p:anim calcmode="lin" valueType="num">
                                      <p:cBhvr>
                                        <p:cTn id="27" dur="2000" fill="hold"/>
                                        <p:tgtEl>
                                          <p:spTgt spid="23">
                                            <p:txEl>
                                              <p:pRg st="4" end="4"/>
                                            </p:txEl>
                                          </p:spTgt>
                                        </p:tgtEl>
                                        <p:attrNameLst>
                                          <p:attrName>ppt_w</p:attrName>
                                        </p:attrNameLst>
                                      </p:cBhvr>
                                      <p:tavLst>
                                        <p:tav tm="0">
                                          <p:val>
                                            <p:strVal val="#ppt_w*0.70"/>
                                          </p:val>
                                        </p:tav>
                                        <p:tav tm="100000">
                                          <p:val>
                                            <p:strVal val="#ppt_w"/>
                                          </p:val>
                                        </p:tav>
                                      </p:tavLst>
                                    </p:anim>
                                    <p:anim calcmode="lin" valueType="num">
                                      <p:cBhvr>
                                        <p:cTn id="28" dur="2000" fill="hold"/>
                                        <p:tgtEl>
                                          <p:spTgt spid="23">
                                            <p:txEl>
                                              <p:pRg st="4" end="4"/>
                                            </p:txEl>
                                          </p:spTgt>
                                        </p:tgtEl>
                                        <p:attrNameLst>
                                          <p:attrName>ppt_h</p:attrName>
                                        </p:attrNameLst>
                                      </p:cBhvr>
                                      <p:tavLst>
                                        <p:tav tm="0">
                                          <p:val>
                                            <p:strVal val="#ppt_h"/>
                                          </p:val>
                                        </p:tav>
                                        <p:tav tm="100000">
                                          <p:val>
                                            <p:strVal val="#ppt_h"/>
                                          </p:val>
                                        </p:tav>
                                      </p:tavLst>
                                    </p:anim>
                                    <p:animEffect transition="in" filter="fade">
                                      <p:cBhvr>
                                        <p:cTn id="29" dur="2000"/>
                                        <p:tgtEl>
                                          <p:spTgt spid="23">
                                            <p:txEl>
                                              <p:pRg st="4" end="4"/>
                                            </p:txEl>
                                          </p:spTgt>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23">
                                            <p:txEl>
                                              <p:pRg st="5" end="5"/>
                                            </p:txEl>
                                          </p:spTgt>
                                        </p:tgtEl>
                                        <p:attrNameLst>
                                          <p:attrName>style.visibility</p:attrName>
                                        </p:attrNameLst>
                                      </p:cBhvr>
                                      <p:to>
                                        <p:strVal val="visible"/>
                                      </p:to>
                                    </p:set>
                                    <p:anim calcmode="lin" valueType="num">
                                      <p:cBhvr>
                                        <p:cTn id="32" dur="2000" fill="hold"/>
                                        <p:tgtEl>
                                          <p:spTgt spid="23">
                                            <p:txEl>
                                              <p:pRg st="5" end="5"/>
                                            </p:txEl>
                                          </p:spTgt>
                                        </p:tgtEl>
                                        <p:attrNameLst>
                                          <p:attrName>ppt_w</p:attrName>
                                        </p:attrNameLst>
                                      </p:cBhvr>
                                      <p:tavLst>
                                        <p:tav tm="0">
                                          <p:val>
                                            <p:strVal val="#ppt_w*0.70"/>
                                          </p:val>
                                        </p:tav>
                                        <p:tav tm="100000">
                                          <p:val>
                                            <p:strVal val="#ppt_w"/>
                                          </p:val>
                                        </p:tav>
                                      </p:tavLst>
                                    </p:anim>
                                    <p:anim calcmode="lin" valueType="num">
                                      <p:cBhvr>
                                        <p:cTn id="33" dur="2000" fill="hold"/>
                                        <p:tgtEl>
                                          <p:spTgt spid="23">
                                            <p:txEl>
                                              <p:pRg st="5" end="5"/>
                                            </p:txEl>
                                          </p:spTgt>
                                        </p:tgtEl>
                                        <p:attrNameLst>
                                          <p:attrName>ppt_h</p:attrName>
                                        </p:attrNameLst>
                                      </p:cBhvr>
                                      <p:tavLst>
                                        <p:tav tm="0">
                                          <p:val>
                                            <p:strVal val="#ppt_h"/>
                                          </p:val>
                                        </p:tav>
                                        <p:tav tm="100000">
                                          <p:val>
                                            <p:strVal val="#ppt_h"/>
                                          </p:val>
                                        </p:tav>
                                      </p:tavLst>
                                    </p:anim>
                                    <p:animEffect transition="in" filter="fade">
                                      <p:cBhvr>
                                        <p:cTn id="34" dur="2000"/>
                                        <p:tgtEl>
                                          <p:spTgt spid="23">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additive="base">
                                        <p:cTn id="39" dur="500" fill="hold"/>
                                        <p:tgtEl>
                                          <p:spTgt spid="24"/>
                                        </p:tgtEl>
                                        <p:attrNameLst>
                                          <p:attrName>ppt_x</p:attrName>
                                        </p:attrNameLst>
                                      </p:cBhvr>
                                      <p:tavLst>
                                        <p:tav tm="0">
                                          <p:val>
                                            <p:strVal val="#ppt_x"/>
                                          </p:val>
                                        </p:tav>
                                        <p:tav tm="100000">
                                          <p:val>
                                            <p:strVal val="#ppt_x"/>
                                          </p:val>
                                        </p:tav>
                                      </p:tavLst>
                                    </p:anim>
                                    <p:anim calcmode="lin" valueType="num">
                                      <p:cBhvr additive="base">
                                        <p:cTn id="4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55" presetClass="entr" presetSubtype="0" fill="hold" grpId="0" nodeType="clickEffect">
                                  <p:stCondLst>
                                    <p:cond delay="0"/>
                                  </p:stCondLst>
                                  <p:childTnLst>
                                    <p:set>
                                      <p:cBhvr>
                                        <p:cTn id="50" dur="1" fill="hold">
                                          <p:stCondLst>
                                            <p:cond delay="0"/>
                                          </p:stCondLst>
                                        </p:cTn>
                                        <p:tgtEl>
                                          <p:spTgt spid="25">
                                            <p:txEl>
                                              <p:pRg st="0" end="0"/>
                                            </p:txEl>
                                          </p:spTgt>
                                        </p:tgtEl>
                                        <p:attrNameLst>
                                          <p:attrName>style.visibility</p:attrName>
                                        </p:attrNameLst>
                                      </p:cBhvr>
                                      <p:to>
                                        <p:strVal val="visible"/>
                                      </p:to>
                                    </p:set>
                                    <p:anim calcmode="lin" valueType="num">
                                      <p:cBhvr>
                                        <p:cTn id="51" dur="2000" fill="hold"/>
                                        <p:tgtEl>
                                          <p:spTgt spid="25">
                                            <p:txEl>
                                              <p:pRg st="0" end="0"/>
                                            </p:txEl>
                                          </p:spTgt>
                                        </p:tgtEl>
                                        <p:attrNameLst>
                                          <p:attrName>ppt_w</p:attrName>
                                        </p:attrNameLst>
                                      </p:cBhvr>
                                      <p:tavLst>
                                        <p:tav tm="0">
                                          <p:val>
                                            <p:strVal val="#ppt_w*0.70"/>
                                          </p:val>
                                        </p:tav>
                                        <p:tav tm="100000">
                                          <p:val>
                                            <p:strVal val="#ppt_w"/>
                                          </p:val>
                                        </p:tav>
                                      </p:tavLst>
                                    </p:anim>
                                    <p:anim calcmode="lin" valueType="num">
                                      <p:cBhvr>
                                        <p:cTn id="52" dur="2000" fill="hold"/>
                                        <p:tgtEl>
                                          <p:spTgt spid="25">
                                            <p:txEl>
                                              <p:pRg st="0" end="0"/>
                                            </p:txEl>
                                          </p:spTgt>
                                        </p:tgtEl>
                                        <p:attrNameLst>
                                          <p:attrName>ppt_h</p:attrName>
                                        </p:attrNameLst>
                                      </p:cBhvr>
                                      <p:tavLst>
                                        <p:tav tm="0">
                                          <p:val>
                                            <p:strVal val="#ppt_h"/>
                                          </p:val>
                                        </p:tav>
                                        <p:tav tm="100000">
                                          <p:val>
                                            <p:strVal val="#ppt_h"/>
                                          </p:val>
                                        </p:tav>
                                      </p:tavLst>
                                    </p:anim>
                                    <p:animEffect transition="in" filter="fade">
                                      <p:cBhvr>
                                        <p:cTn id="53" dur="2000"/>
                                        <p:tgtEl>
                                          <p:spTgt spid="25">
                                            <p:txEl>
                                              <p:pRg st="0" end="0"/>
                                            </p:txEl>
                                          </p:spTgt>
                                        </p:tgtEl>
                                      </p:cBhvr>
                                    </p:animEffect>
                                  </p:childTnLst>
                                </p:cTn>
                              </p:par>
                              <p:par>
                                <p:cTn id="54" presetID="55" presetClass="entr" presetSubtype="0" fill="hold" grpId="0" nodeType="withEffect">
                                  <p:stCondLst>
                                    <p:cond delay="0"/>
                                  </p:stCondLst>
                                  <p:childTnLst>
                                    <p:set>
                                      <p:cBhvr>
                                        <p:cTn id="55" dur="1" fill="hold">
                                          <p:stCondLst>
                                            <p:cond delay="0"/>
                                          </p:stCondLst>
                                        </p:cTn>
                                        <p:tgtEl>
                                          <p:spTgt spid="25">
                                            <p:txEl>
                                              <p:pRg st="1" end="1"/>
                                            </p:txEl>
                                          </p:spTgt>
                                        </p:tgtEl>
                                        <p:attrNameLst>
                                          <p:attrName>style.visibility</p:attrName>
                                        </p:attrNameLst>
                                      </p:cBhvr>
                                      <p:to>
                                        <p:strVal val="visible"/>
                                      </p:to>
                                    </p:set>
                                    <p:anim calcmode="lin" valueType="num">
                                      <p:cBhvr>
                                        <p:cTn id="56" dur="2000" fill="hold"/>
                                        <p:tgtEl>
                                          <p:spTgt spid="25">
                                            <p:txEl>
                                              <p:pRg st="1" end="1"/>
                                            </p:txEl>
                                          </p:spTgt>
                                        </p:tgtEl>
                                        <p:attrNameLst>
                                          <p:attrName>ppt_w</p:attrName>
                                        </p:attrNameLst>
                                      </p:cBhvr>
                                      <p:tavLst>
                                        <p:tav tm="0">
                                          <p:val>
                                            <p:strVal val="#ppt_w*0.70"/>
                                          </p:val>
                                        </p:tav>
                                        <p:tav tm="100000">
                                          <p:val>
                                            <p:strVal val="#ppt_w"/>
                                          </p:val>
                                        </p:tav>
                                      </p:tavLst>
                                    </p:anim>
                                    <p:anim calcmode="lin" valueType="num">
                                      <p:cBhvr>
                                        <p:cTn id="57" dur="2000" fill="hold"/>
                                        <p:tgtEl>
                                          <p:spTgt spid="25">
                                            <p:txEl>
                                              <p:pRg st="1" end="1"/>
                                            </p:txEl>
                                          </p:spTgt>
                                        </p:tgtEl>
                                        <p:attrNameLst>
                                          <p:attrName>ppt_h</p:attrName>
                                        </p:attrNameLst>
                                      </p:cBhvr>
                                      <p:tavLst>
                                        <p:tav tm="0">
                                          <p:val>
                                            <p:strVal val="#ppt_h"/>
                                          </p:val>
                                        </p:tav>
                                        <p:tav tm="100000">
                                          <p:val>
                                            <p:strVal val="#ppt_h"/>
                                          </p:val>
                                        </p:tav>
                                      </p:tavLst>
                                    </p:anim>
                                    <p:animEffect transition="in" filter="fade">
                                      <p:cBhvr>
                                        <p:cTn id="58" dur="2000"/>
                                        <p:tgtEl>
                                          <p:spTgt spid="25">
                                            <p:txEl>
                                              <p:pRg st="1" end="1"/>
                                            </p:txEl>
                                          </p:spTgt>
                                        </p:tgtEl>
                                      </p:cBhvr>
                                    </p:animEffect>
                                  </p:childTnLst>
                                </p:cTn>
                              </p:par>
                              <p:par>
                                <p:cTn id="59" presetID="55" presetClass="entr" presetSubtype="0" fill="hold" grpId="0" nodeType="withEffect">
                                  <p:stCondLst>
                                    <p:cond delay="0"/>
                                  </p:stCondLst>
                                  <p:childTnLst>
                                    <p:set>
                                      <p:cBhvr>
                                        <p:cTn id="60" dur="1" fill="hold">
                                          <p:stCondLst>
                                            <p:cond delay="0"/>
                                          </p:stCondLst>
                                        </p:cTn>
                                        <p:tgtEl>
                                          <p:spTgt spid="25">
                                            <p:txEl>
                                              <p:pRg st="2" end="2"/>
                                            </p:txEl>
                                          </p:spTgt>
                                        </p:tgtEl>
                                        <p:attrNameLst>
                                          <p:attrName>style.visibility</p:attrName>
                                        </p:attrNameLst>
                                      </p:cBhvr>
                                      <p:to>
                                        <p:strVal val="visible"/>
                                      </p:to>
                                    </p:set>
                                    <p:anim calcmode="lin" valueType="num">
                                      <p:cBhvr>
                                        <p:cTn id="61" dur="2000" fill="hold"/>
                                        <p:tgtEl>
                                          <p:spTgt spid="25">
                                            <p:txEl>
                                              <p:pRg st="2" end="2"/>
                                            </p:txEl>
                                          </p:spTgt>
                                        </p:tgtEl>
                                        <p:attrNameLst>
                                          <p:attrName>ppt_w</p:attrName>
                                        </p:attrNameLst>
                                      </p:cBhvr>
                                      <p:tavLst>
                                        <p:tav tm="0">
                                          <p:val>
                                            <p:strVal val="#ppt_w*0.70"/>
                                          </p:val>
                                        </p:tav>
                                        <p:tav tm="100000">
                                          <p:val>
                                            <p:strVal val="#ppt_w"/>
                                          </p:val>
                                        </p:tav>
                                      </p:tavLst>
                                    </p:anim>
                                    <p:anim calcmode="lin" valueType="num">
                                      <p:cBhvr>
                                        <p:cTn id="62" dur="2000" fill="hold"/>
                                        <p:tgtEl>
                                          <p:spTgt spid="25">
                                            <p:txEl>
                                              <p:pRg st="2" end="2"/>
                                            </p:txEl>
                                          </p:spTgt>
                                        </p:tgtEl>
                                        <p:attrNameLst>
                                          <p:attrName>ppt_h</p:attrName>
                                        </p:attrNameLst>
                                      </p:cBhvr>
                                      <p:tavLst>
                                        <p:tav tm="0">
                                          <p:val>
                                            <p:strVal val="#ppt_h"/>
                                          </p:val>
                                        </p:tav>
                                        <p:tav tm="100000">
                                          <p:val>
                                            <p:strVal val="#ppt_h"/>
                                          </p:val>
                                        </p:tav>
                                      </p:tavLst>
                                    </p:anim>
                                    <p:animEffect transition="in" filter="fade">
                                      <p:cBhvr>
                                        <p:cTn id="63" dur="2000"/>
                                        <p:tgtEl>
                                          <p:spTgt spid="25">
                                            <p:txEl>
                                              <p:pRg st="2" end="2"/>
                                            </p:txEl>
                                          </p:spTgt>
                                        </p:tgtEl>
                                      </p:cBhvr>
                                    </p:animEffect>
                                  </p:childTnLst>
                                </p:cTn>
                              </p:par>
                              <p:par>
                                <p:cTn id="64" presetID="55" presetClass="entr" presetSubtype="0" fill="hold" grpId="0" nodeType="withEffect">
                                  <p:stCondLst>
                                    <p:cond delay="0"/>
                                  </p:stCondLst>
                                  <p:childTnLst>
                                    <p:set>
                                      <p:cBhvr>
                                        <p:cTn id="65" dur="1" fill="hold">
                                          <p:stCondLst>
                                            <p:cond delay="0"/>
                                          </p:stCondLst>
                                        </p:cTn>
                                        <p:tgtEl>
                                          <p:spTgt spid="25">
                                            <p:txEl>
                                              <p:pRg st="3" end="3"/>
                                            </p:txEl>
                                          </p:spTgt>
                                        </p:tgtEl>
                                        <p:attrNameLst>
                                          <p:attrName>style.visibility</p:attrName>
                                        </p:attrNameLst>
                                      </p:cBhvr>
                                      <p:to>
                                        <p:strVal val="visible"/>
                                      </p:to>
                                    </p:set>
                                    <p:anim calcmode="lin" valueType="num">
                                      <p:cBhvr>
                                        <p:cTn id="66" dur="2000" fill="hold"/>
                                        <p:tgtEl>
                                          <p:spTgt spid="25">
                                            <p:txEl>
                                              <p:pRg st="3" end="3"/>
                                            </p:txEl>
                                          </p:spTgt>
                                        </p:tgtEl>
                                        <p:attrNameLst>
                                          <p:attrName>ppt_w</p:attrName>
                                        </p:attrNameLst>
                                      </p:cBhvr>
                                      <p:tavLst>
                                        <p:tav tm="0">
                                          <p:val>
                                            <p:strVal val="#ppt_w*0.70"/>
                                          </p:val>
                                        </p:tav>
                                        <p:tav tm="100000">
                                          <p:val>
                                            <p:strVal val="#ppt_w"/>
                                          </p:val>
                                        </p:tav>
                                      </p:tavLst>
                                    </p:anim>
                                    <p:anim calcmode="lin" valueType="num">
                                      <p:cBhvr>
                                        <p:cTn id="67" dur="2000" fill="hold"/>
                                        <p:tgtEl>
                                          <p:spTgt spid="25">
                                            <p:txEl>
                                              <p:pRg st="3" end="3"/>
                                            </p:txEl>
                                          </p:spTgt>
                                        </p:tgtEl>
                                        <p:attrNameLst>
                                          <p:attrName>ppt_h</p:attrName>
                                        </p:attrNameLst>
                                      </p:cBhvr>
                                      <p:tavLst>
                                        <p:tav tm="0">
                                          <p:val>
                                            <p:strVal val="#ppt_h"/>
                                          </p:val>
                                        </p:tav>
                                        <p:tav tm="100000">
                                          <p:val>
                                            <p:strVal val="#ppt_h"/>
                                          </p:val>
                                        </p:tav>
                                      </p:tavLst>
                                    </p:anim>
                                    <p:animEffect transition="in" filter="fade">
                                      <p:cBhvr>
                                        <p:cTn id="68" dur="2000"/>
                                        <p:tgtEl>
                                          <p:spTgt spid="25">
                                            <p:txEl>
                                              <p:pRg st="3" end="3"/>
                                            </p:txEl>
                                          </p:spTgt>
                                        </p:tgtEl>
                                      </p:cBhvr>
                                    </p:animEffect>
                                  </p:childTnLst>
                                </p:cTn>
                              </p:par>
                              <p:par>
                                <p:cTn id="69" presetID="55" presetClass="entr" presetSubtype="0" fill="hold" grpId="0" nodeType="withEffect">
                                  <p:stCondLst>
                                    <p:cond delay="0"/>
                                  </p:stCondLst>
                                  <p:childTnLst>
                                    <p:set>
                                      <p:cBhvr>
                                        <p:cTn id="70" dur="1" fill="hold">
                                          <p:stCondLst>
                                            <p:cond delay="0"/>
                                          </p:stCondLst>
                                        </p:cTn>
                                        <p:tgtEl>
                                          <p:spTgt spid="25">
                                            <p:txEl>
                                              <p:pRg st="4" end="4"/>
                                            </p:txEl>
                                          </p:spTgt>
                                        </p:tgtEl>
                                        <p:attrNameLst>
                                          <p:attrName>style.visibility</p:attrName>
                                        </p:attrNameLst>
                                      </p:cBhvr>
                                      <p:to>
                                        <p:strVal val="visible"/>
                                      </p:to>
                                    </p:set>
                                    <p:anim calcmode="lin" valueType="num">
                                      <p:cBhvr>
                                        <p:cTn id="71" dur="2000" fill="hold"/>
                                        <p:tgtEl>
                                          <p:spTgt spid="25">
                                            <p:txEl>
                                              <p:pRg st="4" end="4"/>
                                            </p:txEl>
                                          </p:spTgt>
                                        </p:tgtEl>
                                        <p:attrNameLst>
                                          <p:attrName>ppt_w</p:attrName>
                                        </p:attrNameLst>
                                      </p:cBhvr>
                                      <p:tavLst>
                                        <p:tav tm="0">
                                          <p:val>
                                            <p:strVal val="#ppt_w*0.70"/>
                                          </p:val>
                                        </p:tav>
                                        <p:tav tm="100000">
                                          <p:val>
                                            <p:strVal val="#ppt_w"/>
                                          </p:val>
                                        </p:tav>
                                      </p:tavLst>
                                    </p:anim>
                                    <p:anim calcmode="lin" valueType="num">
                                      <p:cBhvr>
                                        <p:cTn id="72" dur="2000" fill="hold"/>
                                        <p:tgtEl>
                                          <p:spTgt spid="25">
                                            <p:txEl>
                                              <p:pRg st="4" end="4"/>
                                            </p:txEl>
                                          </p:spTgt>
                                        </p:tgtEl>
                                        <p:attrNameLst>
                                          <p:attrName>ppt_h</p:attrName>
                                        </p:attrNameLst>
                                      </p:cBhvr>
                                      <p:tavLst>
                                        <p:tav tm="0">
                                          <p:val>
                                            <p:strVal val="#ppt_h"/>
                                          </p:val>
                                        </p:tav>
                                        <p:tav tm="100000">
                                          <p:val>
                                            <p:strVal val="#ppt_h"/>
                                          </p:val>
                                        </p:tav>
                                      </p:tavLst>
                                    </p:anim>
                                    <p:animEffect transition="in" filter="fade">
                                      <p:cBhvr>
                                        <p:cTn id="73" dur="2000"/>
                                        <p:tgtEl>
                                          <p:spTgt spid="25">
                                            <p:txEl>
                                              <p:pRg st="4" end="4"/>
                                            </p:txEl>
                                          </p:spTgt>
                                        </p:tgtEl>
                                      </p:cBhvr>
                                    </p:animEffect>
                                  </p:childTnLst>
                                </p:cTn>
                              </p:par>
                              <p:par>
                                <p:cTn id="74" presetID="55" presetClass="entr" presetSubtype="0" fill="hold" grpId="0" nodeType="withEffect">
                                  <p:stCondLst>
                                    <p:cond delay="0"/>
                                  </p:stCondLst>
                                  <p:childTnLst>
                                    <p:set>
                                      <p:cBhvr>
                                        <p:cTn id="75" dur="1" fill="hold">
                                          <p:stCondLst>
                                            <p:cond delay="0"/>
                                          </p:stCondLst>
                                        </p:cTn>
                                        <p:tgtEl>
                                          <p:spTgt spid="25">
                                            <p:txEl>
                                              <p:pRg st="5" end="5"/>
                                            </p:txEl>
                                          </p:spTgt>
                                        </p:tgtEl>
                                        <p:attrNameLst>
                                          <p:attrName>style.visibility</p:attrName>
                                        </p:attrNameLst>
                                      </p:cBhvr>
                                      <p:to>
                                        <p:strVal val="visible"/>
                                      </p:to>
                                    </p:set>
                                    <p:anim calcmode="lin" valueType="num">
                                      <p:cBhvr>
                                        <p:cTn id="76" dur="2000" fill="hold"/>
                                        <p:tgtEl>
                                          <p:spTgt spid="25">
                                            <p:txEl>
                                              <p:pRg st="5" end="5"/>
                                            </p:txEl>
                                          </p:spTgt>
                                        </p:tgtEl>
                                        <p:attrNameLst>
                                          <p:attrName>ppt_w</p:attrName>
                                        </p:attrNameLst>
                                      </p:cBhvr>
                                      <p:tavLst>
                                        <p:tav tm="0">
                                          <p:val>
                                            <p:strVal val="#ppt_w*0.70"/>
                                          </p:val>
                                        </p:tav>
                                        <p:tav tm="100000">
                                          <p:val>
                                            <p:strVal val="#ppt_w"/>
                                          </p:val>
                                        </p:tav>
                                      </p:tavLst>
                                    </p:anim>
                                    <p:anim calcmode="lin" valueType="num">
                                      <p:cBhvr>
                                        <p:cTn id="77" dur="2000" fill="hold"/>
                                        <p:tgtEl>
                                          <p:spTgt spid="25">
                                            <p:txEl>
                                              <p:pRg st="5" end="5"/>
                                            </p:txEl>
                                          </p:spTgt>
                                        </p:tgtEl>
                                        <p:attrNameLst>
                                          <p:attrName>ppt_h</p:attrName>
                                        </p:attrNameLst>
                                      </p:cBhvr>
                                      <p:tavLst>
                                        <p:tav tm="0">
                                          <p:val>
                                            <p:strVal val="#ppt_h"/>
                                          </p:val>
                                        </p:tav>
                                        <p:tav tm="100000">
                                          <p:val>
                                            <p:strVal val="#ppt_h"/>
                                          </p:val>
                                        </p:tav>
                                      </p:tavLst>
                                    </p:anim>
                                    <p:animEffect transition="in" filter="fade">
                                      <p:cBhvr>
                                        <p:cTn id="78" dur="2000"/>
                                        <p:tgtEl>
                                          <p:spTgt spid="25">
                                            <p:txEl>
                                              <p:pRg st="5" end="5"/>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500" fill="hold"/>
                                        <p:tgtEl>
                                          <p:spTgt spid="30"/>
                                        </p:tgtEl>
                                        <p:attrNameLst>
                                          <p:attrName>ppt_x</p:attrName>
                                        </p:attrNameLst>
                                      </p:cBhvr>
                                      <p:tavLst>
                                        <p:tav tm="0">
                                          <p:val>
                                            <p:strVal val="#ppt_x"/>
                                          </p:val>
                                        </p:tav>
                                        <p:tav tm="100000">
                                          <p:val>
                                            <p:strVal val="#ppt_x"/>
                                          </p:val>
                                        </p:tav>
                                      </p:tavLst>
                                    </p:anim>
                                    <p:anim calcmode="lin" valueType="num">
                                      <p:cBhvr additive="base">
                                        <p:cTn id="8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allAtOnce"/>
      <p:bldP spid="24" grpId="0"/>
      <p:bldP spid="25" grpId="0" build="allAtOnce"/>
      <p:bldP spid="2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8318"/>
            <a:ext cx="8229600" cy="720222"/>
          </a:xfrm>
        </p:spPr>
        <p:txBody>
          <a:bodyPr>
            <a:normAutofit fontScale="90000"/>
          </a:bodyPr>
          <a:lstStyle/>
          <a:p>
            <a:r>
              <a:rPr lang="en-US" b="1" dirty="0">
                <a:solidFill>
                  <a:schemeClr val="accent1"/>
                </a:solidFill>
              </a:rPr>
              <a:t>To Overwrite or Accept PTP Math?</a:t>
            </a:r>
            <a:br>
              <a:rPr lang="en-US" b="1" dirty="0">
                <a:solidFill>
                  <a:schemeClr val="accent1"/>
                </a:solidFill>
              </a:rPr>
            </a:br>
            <a:r>
              <a:rPr lang="en-US" sz="5300" b="1" dirty="0"/>
              <a:t>At the time of Auto Calculation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633" y="80967"/>
            <a:ext cx="572115" cy="498767"/>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080" y="3892450"/>
            <a:ext cx="6842760" cy="2326538"/>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1400" y="1423670"/>
            <a:ext cx="6842760" cy="2205890"/>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0742" y="80967"/>
            <a:ext cx="572115" cy="498767"/>
          </a:xfrm>
          <a:prstGeom prst="rect">
            <a:avLst/>
          </a:prstGeom>
        </p:spPr>
      </p:pic>
    </p:spTree>
    <p:extLst>
      <p:ext uri="{BB962C8B-B14F-4D97-AF65-F5344CB8AC3E}">
        <p14:creationId xmlns:p14="http://schemas.microsoft.com/office/powerpoint/2010/main" val="40648786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8318"/>
            <a:ext cx="8229600" cy="720222"/>
          </a:xfrm>
        </p:spPr>
        <p:txBody>
          <a:bodyPr>
            <a:normAutofit fontScale="90000"/>
          </a:bodyPr>
          <a:lstStyle/>
          <a:p>
            <a:r>
              <a:rPr lang="en-US" b="1" dirty="0">
                <a:solidFill>
                  <a:schemeClr val="tx2">
                    <a:lumMod val="60000"/>
                    <a:lumOff val="40000"/>
                  </a:schemeClr>
                </a:solidFill>
              </a:rPr>
              <a:t>To Overwrite or Accept PTP Math</a:t>
            </a:r>
            <a:r>
              <a:rPr lang="en-US" b="1" dirty="0">
                <a:solidFill>
                  <a:schemeClr val="accent1"/>
                </a:solidFill>
              </a:rPr>
              <a:t>?</a:t>
            </a:r>
            <a:br>
              <a:rPr lang="en-US" b="1" dirty="0">
                <a:solidFill>
                  <a:schemeClr val="accent1"/>
                </a:solidFill>
              </a:rPr>
            </a:br>
            <a:r>
              <a:rPr lang="en-US" sz="5300" b="1" dirty="0"/>
              <a:t>After the Fact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14" y="94333"/>
            <a:ext cx="803572" cy="700550"/>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5014" y="94333"/>
            <a:ext cx="803572" cy="70055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14" y="1352550"/>
            <a:ext cx="9033172" cy="246799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14" y="4097020"/>
            <a:ext cx="9033172" cy="2195312"/>
          </a:xfrm>
          <a:prstGeom prst="rect">
            <a:avLst/>
          </a:prstGeom>
        </p:spPr>
      </p:pic>
    </p:spTree>
    <p:extLst>
      <p:ext uri="{BB962C8B-B14F-4D97-AF65-F5344CB8AC3E}">
        <p14:creationId xmlns:p14="http://schemas.microsoft.com/office/powerpoint/2010/main" val="10098930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FF07A-C6EE-7D45-9AF2-738A2B3969A2}"/>
              </a:ext>
            </a:extLst>
          </p:cNvPr>
          <p:cNvSpPr>
            <a:spLocks noGrp="1"/>
          </p:cNvSpPr>
          <p:nvPr>
            <p:ph type="title"/>
          </p:nvPr>
        </p:nvSpPr>
        <p:spPr>
          <a:xfrm>
            <a:off x="0" y="-228282"/>
            <a:ext cx="9144000" cy="1143000"/>
          </a:xfrm>
        </p:spPr>
        <p:txBody>
          <a:bodyPr>
            <a:normAutofit fontScale="90000"/>
          </a:bodyPr>
          <a:lstStyle/>
          <a:p>
            <a:r>
              <a:rPr lang="en-US" b="1" dirty="0">
                <a:solidFill>
                  <a:schemeClr val="tx2">
                    <a:lumMod val="60000"/>
                    <a:lumOff val="40000"/>
                  </a:schemeClr>
                </a:solidFill>
              </a:rPr>
              <a:t>Gradebook Changes in Unified Classroom</a:t>
            </a:r>
          </a:p>
        </p:txBody>
      </p:sp>
      <p:pic>
        <p:nvPicPr>
          <p:cNvPr id="5" name="Picture 4">
            <a:extLst>
              <a:ext uri="{FF2B5EF4-FFF2-40B4-BE49-F238E27FC236}">
                <a16:creationId xmlns:a16="http://schemas.microsoft.com/office/drawing/2014/main" id="{81A7A78B-FBC5-9E4F-92B9-5252C95C0B0C}"/>
              </a:ext>
            </a:extLst>
          </p:cNvPr>
          <p:cNvPicPr>
            <a:picLocks noChangeAspect="1"/>
          </p:cNvPicPr>
          <p:nvPr/>
        </p:nvPicPr>
        <p:blipFill>
          <a:blip r:embed="rId2"/>
          <a:stretch>
            <a:fillRect/>
          </a:stretch>
        </p:blipFill>
        <p:spPr>
          <a:xfrm>
            <a:off x="396240" y="654091"/>
            <a:ext cx="8595360" cy="6203909"/>
          </a:xfrm>
          <a:prstGeom prst="rect">
            <a:avLst/>
          </a:prstGeom>
        </p:spPr>
      </p:pic>
      <p:pic>
        <p:nvPicPr>
          <p:cNvPr id="7" name="Picture 6">
            <a:extLst>
              <a:ext uri="{FF2B5EF4-FFF2-40B4-BE49-F238E27FC236}">
                <a16:creationId xmlns:a16="http://schemas.microsoft.com/office/drawing/2014/main" id="{C5408AF1-B995-A149-97D7-2B9EB4AD42F7}"/>
              </a:ext>
            </a:extLst>
          </p:cNvPr>
          <p:cNvPicPr>
            <a:picLocks noChangeAspect="1"/>
          </p:cNvPicPr>
          <p:nvPr/>
        </p:nvPicPr>
        <p:blipFill>
          <a:blip r:embed="rId3"/>
          <a:stretch>
            <a:fillRect/>
          </a:stretch>
        </p:blipFill>
        <p:spPr>
          <a:xfrm>
            <a:off x="419100" y="584466"/>
            <a:ext cx="8435340" cy="6298987"/>
          </a:xfrm>
          <a:prstGeom prst="rect">
            <a:avLst/>
          </a:prstGeom>
        </p:spPr>
      </p:pic>
    </p:spTree>
    <p:extLst>
      <p:ext uri="{BB962C8B-B14F-4D97-AF65-F5344CB8AC3E}">
        <p14:creationId xmlns:p14="http://schemas.microsoft.com/office/powerpoint/2010/main" val="3356077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
            <a:ext cx="8229600" cy="787718"/>
          </a:xfrm>
        </p:spPr>
        <p:txBody>
          <a:bodyPr>
            <a:normAutofit/>
          </a:bodyPr>
          <a:lstStyle/>
          <a:p>
            <a:r>
              <a:rPr lang="en-US" sz="4000" b="1" i="1" dirty="0">
                <a:solidFill>
                  <a:schemeClr val="tx2">
                    <a:lumMod val="60000"/>
                    <a:lumOff val="40000"/>
                  </a:schemeClr>
                </a:solidFill>
              </a:rPr>
              <a:t>RECENT QUESTIONS AND ANSWERS</a:t>
            </a:r>
          </a:p>
        </p:txBody>
      </p:sp>
      <p:grpSp>
        <p:nvGrpSpPr>
          <p:cNvPr id="5" name="Group 4"/>
          <p:cNvGrpSpPr/>
          <p:nvPr/>
        </p:nvGrpSpPr>
        <p:grpSpPr>
          <a:xfrm>
            <a:off x="142240" y="3129280"/>
            <a:ext cx="8686800" cy="3008870"/>
            <a:chOff x="0" y="642620"/>
            <a:chExt cx="9144000" cy="397153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2620"/>
              <a:ext cx="9144000" cy="3971530"/>
            </a:xfrm>
            <a:prstGeom prst="rect">
              <a:avLst/>
            </a:prstGeom>
          </p:spPr>
        </p:pic>
        <p:sp useBgFill="1">
          <p:nvSpPr>
            <p:cNvPr id="4" name="Rectangle 3"/>
            <p:cNvSpPr/>
            <p:nvPr/>
          </p:nvSpPr>
          <p:spPr>
            <a:xfrm>
              <a:off x="7010400" y="2798050"/>
              <a:ext cx="426720" cy="249950"/>
            </a:xfrm>
            <a:prstGeom prst="rect">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useBgFill="1">
          <p:nvSpPr>
            <p:cNvPr id="7" name="Rectangle 6"/>
            <p:cNvSpPr/>
            <p:nvPr/>
          </p:nvSpPr>
          <p:spPr>
            <a:xfrm>
              <a:off x="7010400" y="3153135"/>
              <a:ext cx="426720" cy="249950"/>
            </a:xfrm>
            <a:prstGeom prst="rect">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useBgFill="1">
          <p:nvSpPr>
            <p:cNvPr id="8" name="Rectangle 7"/>
            <p:cNvSpPr/>
            <p:nvPr/>
          </p:nvSpPr>
          <p:spPr>
            <a:xfrm>
              <a:off x="7000240" y="3569695"/>
              <a:ext cx="426720" cy="249950"/>
            </a:xfrm>
            <a:prstGeom prst="rect">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useBgFill="1">
          <p:nvSpPr>
            <p:cNvPr id="9" name="Rectangle 8"/>
            <p:cNvSpPr/>
            <p:nvPr/>
          </p:nvSpPr>
          <p:spPr>
            <a:xfrm>
              <a:off x="6990080" y="3965935"/>
              <a:ext cx="426720" cy="249950"/>
            </a:xfrm>
            <a:prstGeom prst="rect">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useBgFill="1">
          <p:nvSpPr>
            <p:cNvPr id="10" name="Rectangle 9"/>
            <p:cNvSpPr/>
            <p:nvPr/>
          </p:nvSpPr>
          <p:spPr>
            <a:xfrm>
              <a:off x="6979920" y="4260575"/>
              <a:ext cx="426720" cy="249950"/>
            </a:xfrm>
            <a:prstGeom prst="rect">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1" name="TextBox 10"/>
          <p:cNvSpPr txBox="1"/>
          <p:nvPr/>
        </p:nvSpPr>
        <p:spPr>
          <a:xfrm>
            <a:off x="0" y="792480"/>
            <a:ext cx="9144000" cy="830997"/>
          </a:xfrm>
          <a:prstGeom prst="rect">
            <a:avLst/>
          </a:prstGeom>
          <a:noFill/>
        </p:spPr>
        <p:txBody>
          <a:bodyPr wrap="square" rtlCol="0">
            <a:spAutoFit/>
          </a:bodyPr>
          <a:lstStyle/>
          <a:p>
            <a:pPr algn="ctr"/>
            <a:r>
              <a:rPr lang="en-US" sz="2400" i="1" dirty="0"/>
              <a:t>“I created an assignment and tied standards to it.  No matter what the score of the assignment, all standards auto calculated as an U!”</a:t>
            </a:r>
          </a:p>
        </p:txBody>
      </p:sp>
      <p:sp>
        <p:nvSpPr>
          <p:cNvPr id="12" name="TextBox 11"/>
          <p:cNvSpPr txBox="1"/>
          <p:nvPr/>
        </p:nvSpPr>
        <p:spPr>
          <a:xfrm>
            <a:off x="142240" y="1615440"/>
            <a:ext cx="9001760" cy="461665"/>
          </a:xfrm>
          <a:prstGeom prst="rect">
            <a:avLst/>
          </a:prstGeom>
          <a:noFill/>
        </p:spPr>
        <p:txBody>
          <a:bodyPr wrap="square" rtlCol="0">
            <a:spAutoFit/>
          </a:bodyPr>
          <a:lstStyle/>
          <a:p>
            <a:r>
              <a:rPr lang="en-US" sz="2400" b="1" dirty="0">
                <a:solidFill>
                  <a:schemeClr val="accent1">
                    <a:lumMod val="75000"/>
                  </a:schemeClr>
                </a:solidFill>
              </a:rPr>
              <a:t>Assignments scores use the GRADE SCALE OF THE COURSE!</a:t>
            </a:r>
          </a:p>
        </p:txBody>
      </p:sp>
      <p:sp>
        <p:nvSpPr>
          <p:cNvPr id="13" name="TextBox 12"/>
          <p:cNvSpPr txBox="1"/>
          <p:nvPr/>
        </p:nvSpPr>
        <p:spPr>
          <a:xfrm>
            <a:off x="132080" y="2174240"/>
            <a:ext cx="9001760" cy="830997"/>
          </a:xfrm>
          <a:prstGeom prst="rect">
            <a:avLst/>
          </a:prstGeom>
          <a:noFill/>
        </p:spPr>
        <p:txBody>
          <a:bodyPr wrap="square" rtlCol="0">
            <a:spAutoFit/>
          </a:bodyPr>
          <a:lstStyle/>
          <a:p>
            <a:r>
              <a:rPr lang="en-US" sz="2400" b="1" dirty="0">
                <a:solidFill>
                  <a:schemeClr val="accent1">
                    <a:lumMod val="75000"/>
                  </a:schemeClr>
                </a:solidFill>
              </a:rPr>
              <a:t>Standards scores use the GRADE SCALE assigned to the standard (import template)  </a:t>
            </a:r>
          </a:p>
        </p:txBody>
      </p:sp>
    </p:spTree>
    <p:extLst>
      <p:ext uri="{BB962C8B-B14F-4D97-AF65-F5344CB8AC3E}">
        <p14:creationId xmlns:p14="http://schemas.microsoft.com/office/powerpoint/2010/main" val="1749270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1+#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
            <a:ext cx="8229600" cy="787718"/>
          </a:xfrm>
        </p:spPr>
        <p:txBody>
          <a:bodyPr>
            <a:normAutofit/>
          </a:bodyPr>
          <a:lstStyle/>
          <a:p>
            <a:r>
              <a:rPr lang="en-US" sz="4000" b="1" i="1" dirty="0">
                <a:solidFill>
                  <a:schemeClr val="tx2">
                    <a:lumMod val="60000"/>
                    <a:lumOff val="40000"/>
                  </a:schemeClr>
                </a:solidFill>
              </a:rPr>
              <a:t>RECENT QUESTIONS AND ANSWERS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170" y="2868694"/>
            <a:ext cx="8089900" cy="2247900"/>
          </a:xfrm>
          <a:prstGeom prst="rect">
            <a:avLst/>
          </a:prstGeom>
        </p:spPr>
      </p:pic>
      <p:sp>
        <p:nvSpPr>
          <p:cNvPr id="7" name="TextBox 6"/>
          <p:cNvSpPr txBox="1"/>
          <p:nvPr/>
        </p:nvSpPr>
        <p:spPr>
          <a:xfrm>
            <a:off x="0" y="792480"/>
            <a:ext cx="9144000" cy="830997"/>
          </a:xfrm>
          <a:prstGeom prst="rect">
            <a:avLst/>
          </a:prstGeom>
          <a:noFill/>
        </p:spPr>
        <p:txBody>
          <a:bodyPr wrap="square" rtlCol="0">
            <a:spAutoFit/>
          </a:bodyPr>
          <a:lstStyle/>
          <a:p>
            <a:pPr algn="ctr"/>
            <a:r>
              <a:rPr lang="en-US" sz="2400" i="1" dirty="0"/>
              <a:t>“I created an assignment using a 4 point scale, I can’t get any N’s to appear.  I always have to overwrite the U to an N”</a:t>
            </a:r>
          </a:p>
        </p:txBody>
      </p:sp>
      <p:sp>
        <p:nvSpPr>
          <p:cNvPr id="8" name="TextBox 7"/>
          <p:cNvSpPr txBox="1"/>
          <p:nvPr/>
        </p:nvSpPr>
        <p:spPr>
          <a:xfrm>
            <a:off x="142240" y="1645921"/>
            <a:ext cx="9001760" cy="1200329"/>
          </a:xfrm>
          <a:prstGeom prst="rect">
            <a:avLst/>
          </a:prstGeom>
          <a:noFill/>
        </p:spPr>
        <p:txBody>
          <a:bodyPr wrap="square" rtlCol="0">
            <a:spAutoFit/>
          </a:bodyPr>
          <a:lstStyle/>
          <a:p>
            <a:pPr algn="ctr"/>
            <a:r>
              <a:rPr lang="en-US" sz="2400" b="1" dirty="0">
                <a:solidFill>
                  <a:schemeClr val="accent1">
                    <a:lumMod val="75000"/>
                  </a:schemeClr>
                </a:solidFill>
              </a:rPr>
              <a:t>Values of a 4 point scale   </a:t>
            </a:r>
          </a:p>
          <a:p>
            <a:pPr algn="ctr"/>
            <a:r>
              <a:rPr lang="en-US" sz="2400" b="1" dirty="0">
                <a:solidFill>
                  <a:schemeClr val="accent1">
                    <a:lumMod val="75000"/>
                  </a:schemeClr>
                </a:solidFill>
              </a:rPr>
              <a:t>4 out of 4 = 100%,  3 out of 4 = 75%, </a:t>
            </a:r>
          </a:p>
          <a:p>
            <a:pPr algn="ctr"/>
            <a:r>
              <a:rPr lang="en-US" sz="2400" b="1" dirty="0">
                <a:solidFill>
                  <a:schemeClr val="accent1">
                    <a:lumMod val="75000"/>
                  </a:schemeClr>
                </a:solidFill>
              </a:rPr>
              <a:t>2 out of 4 = 50%, 1 out of 4 </a:t>
            </a:r>
            <a:r>
              <a:rPr lang="mr-IN" sz="2400" b="1" dirty="0">
                <a:solidFill>
                  <a:schemeClr val="accent1">
                    <a:lumMod val="75000"/>
                  </a:schemeClr>
                </a:solidFill>
              </a:rPr>
              <a:t>–</a:t>
            </a:r>
            <a:r>
              <a:rPr lang="en-US" sz="2400" b="1" dirty="0">
                <a:solidFill>
                  <a:schemeClr val="accent1">
                    <a:lumMod val="75000"/>
                  </a:schemeClr>
                </a:solidFill>
              </a:rPr>
              <a:t> 25%</a:t>
            </a:r>
          </a:p>
        </p:txBody>
      </p:sp>
      <p:sp>
        <p:nvSpPr>
          <p:cNvPr id="3" name="TextBox 2"/>
          <p:cNvSpPr txBox="1"/>
          <p:nvPr/>
        </p:nvSpPr>
        <p:spPr>
          <a:xfrm>
            <a:off x="508001" y="5181602"/>
            <a:ext cx="8390054" cy="830997"/>
          </a:xfrm>
          <a:prstGeom prst="rect">
            <a:avLst/>
          </a:prstGeom>
          <a:noFill/>
        </p:spPr>
        <p:txBody>
          <a:bodyPr wrap="none" rtlCol="0">
            <a:spAutoFit/>
          </a:bodyPr>
          <a:lstStyle/>
          <a:p>
            <a:r>
              <a:rPr lang="en-US" sz="4800" b="1" i="1" dirty="0">
                <a:solidFill>
                  <a:schemeClr val="accent1">
                    <a:lumMod val="75000"/>
                  </a:schemeClr>
                </a:solidFill>
              </a:rPr>
              <a:t>N = Needs Improvement  60 - 74</a:t>
            </a:r>
          </a:p>
        </p:txBody>
      </p:sp>
    </p:spTree>
    <p:extLst>
      <p:ext uri="{BB962C8B-B14F-4D97-AF65-F5344CB8AC3E}">
        <p14:creationId xmlns:p14="http://schemas.microsoft.com/office/powerpoint/2010/main" val="23435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
            <a:ext cx="8229600" cy="787718"/>
          </a:xfrm>
        </p:spPr>
        <p:txBody>
          <a:bodyPr>
            <a:normAutofit/>
          </a:bodyPr>
          <a:lstStyle/>
          <a:p>
            <a:r>
              <a:rPr lang="en-US" sz="4000" b="1" i="1" dirty="0">
                <a:solidFill>
                  <a:schemeClr val="tx2">
                    <a:lumMod val="60000"/>
                    <a:lumOff val="40000"/>
                  </a:schemeClr>
                </a:solidFill>
              </a:rPr>
              <a:t>RECENT QUESTIONS AND ANSWERS</a:t>
            </a:r>
          </a:p>
        </p:txBody>
      </p:sp>
      <p:sp>
        <p:nvSpPr>
          <p:cNvPr id="7" name="TextBox 6"/>
          <p:cNvSpPr txBox="1"/>
          <p:nvPr/>
        </p:nvSpPr>
        <p:spPr>
          <a:xfrm>
            <a:off x="-125508" y="792480"/>
            <a:ext cx="9359153" cy="769441"/>
          </a:xfrm>
          <a:prstGeom prst="rect">
            <a:avLst/>
          </a:prstGeom>
          <a:noFill/>
        </p:spPr>
        <p:txBody>
          <a:bodyPr wrap="square" rtlCol="0">
            <a:spAutoFit/>
          </a:bodyPr>
          <a:lstStyle/>
          <a:p>
            <a:pPr algn="ctr"/>
            <a:r>
              <a:rPr lang="en-US" sz="2200" i="1" dirty="0"/>
              <a:t>Can the final standard grade ever be more than the average of all the standard scores, shouldn’t standards associated to test assignments count more?</a:t>
            </a:r>
          </a:p>
        </p:txBody>
      </p:sp>
      <p:sp>
        <p:nvSpPr>
          <p:cNvPr id="9" name="TextBox 8"/>
          <p:cNvSpPr txBox="1"/>
          <p:nvPr/>
        </p:nvSpPr>
        <p:spPr>
          <a:xfrm>
            <a:off x="142240" y="1619032"/>
            <a:ext cx="9001760" cy="830997"/>
          </a:xfrm>
          <a:prstGeom prst="rect">
            <a:avLst/>
          </a:prstGeom>
          <a:noFill/>
        </p:spPr>
        <p:txBody>
          <a:bodyPr wrap="square" rtlCol="0">
            <a:spAutoFit/>
          </a:bodyPr>
          <a:lstStyle/>
          <a:p>
            <a:r>
              <a:rPr lang="en-US" sz="2400" b="1" dirty="0">
                <a:solidFill>
                  <a:schemeClr val="accent1">
                    <a:lumMod val="75000"/>
                  </a:schemeClr>
                </a:solidFill>
              </a:rPr>
              <a:t>Once Assignment Weighting is complete from EITHER the district or teacher’s PTP gradebook, then</a:t>
            </a:r>
          </a:p>
        </p:txBody>
      </p:sp>
      <p:grpSp>
        <p:nvGrpSpPr>
          <p:cNvPr id="5" name="Group 4"/>
          <p:cNvGrpSpPr/>
          <p:nvPr/>
        </p:nvGrpSpPr>
        <p:grpSpPr>
          <a:xfrm>
            <a:off x="124310" y="2407924"/>
            <a:ext cx="9001760" cy="3239712"/>
            <a:chOff x="258782" y="1090113"/>
            <a:chExt cx="9001760" cy="3239712"/>
          </a:xfrm>
        </p:grpSpPr>
        <p:sp>
          <p:nvSpPr>
            <p:cNvPr id="8" name="TextBox 7"/>
            <p:cNvSpPr txBox="1"/>
            <p:nvPr/>
          </p:nvSpPr>
          <p:spPr>
            <a:xfrm>
              <a:off x="258782" y="1090113"/>
              <a:ext cx="9001760" cy="738664"/>
            </a:xfrm>
            <a:prstGeom prst="rect">
              <a:avLst/>
            </a:prstGeom>
            <a:noFill/>
          </p:spPr>
          <p:txBody>
            <a:bodyPr wrap="square" rtlCol="0">
              <a:spAutoFit/>
            </a:bodyPr>
            <a:lstStyle/>
            <a:p>
              <a:r>
                <a:rPr lang="en-US" sz="2400" b="1" dirty="0">
                  <a:solidFill>
                    <a:schemeClr val="accent1">
                      <a:lumMod val="75000"/>
                    </a:schemeClr>
                  </a:solidFill>
                </a:rPr>
                <a:t>From the District  - PTP Settings </a:t>
              </a:r>
              <a:r>
                <a:rPr lang="mr-IN" sz="2400" b="1" dirty="0">
                  <a:solidFill>
                    <a:schemeClr val="accent1">
                      <a:lumMod val="75000"/>
                    </a:schemeClr>
                  </a:solidFill>
                </a:rPr>
                <a:t>–</a:t>
              </a:r>
              <a:r>
                <a:rPr lang="en-US" sz="2400" b="1" dirty="0">
                  <a:solidFill>
                    <a:schemeClr val="accent1">
                      <a:lumMod val="75000"/>
                    </a:schemeClr>
                  </a:solidFill>
                </a:rPr>
                <a:t> Standard Grade Calculation </a:t>
              </a:r>
            </a:p>
            <a:p>
              <a:pPr algn="ctr"/>
              <a:r>
                <a:rPr lang="en-US" b="1" dirty="0">
                  <a:solidFill>
                    <a:srgbClr val="FF0000"/>
                  </a:solidFill>
                </a:rPr>
                <a:t>(Change Most Recent to Weighted Mean)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2218" y="2056525"/>
              <a:ext cx="6743700" cy="2273300"/>
            </a:xfrm>
            <a:prstGeom prst="rect">
              <a:avLst/>
            </a:prstGeom>
          </p:spPr>
        </p:pic>
      </p:grpSp>
    </p:spTree>
    <p:extLst>
      <p:ext uri="{BB962C8B-B14F-4D97-AF65-F5344CB8AC3E}">
        <p14:creationId xmlns:p14="http://schemas.microsoft.com/office/powerpoint/2010/main" val="293813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57571"/>
            <a:ext cx="8229600" cy="787718"/>
          </a:xfrm>
        </p:spPr>
        <p:txBody>
          <a:bodyPr>
            <a:normAutofit fontScale="90000"/>
          </a:bodyPr>
          <a:lstStyle/>
          <a:p>
            <a:r>
              <a:rPr lang="en-US" sz="4000" b="1" i="1" dirty="0">
                <a:solidFill>
                  <a:schemeClr val="tx2">
                    <a:lumMod val="60000"/>
                    <a:lumOff val="40000"/>
                  </a:schemeClr>
                </a:solidFill>
              </a:rPr>
              <a:t>Best Practices </a:t>
            </a:r>
            <a:r>
              <a:rPr lang="mr-IN" sz="4000" b="1" i="1" dirty="0">
                <a:solidFill>
                  <a:schemeClr val="tx2">
                    <a:lumMod val="60000"/>
                    <a:lumOff val="40000"/>
                  </a:schemeClr>
                </a:solidFill>
              </a:rPr>
              <a:t>–</a:t>
            </a:r>
            <a:r>
              <a:rPr lang="en-US" sz="4000" b="1" i="1" dirty="0">
                <a:solidFill>
                  <a:schemeClr val="tx2">
                    <a:lumMod val="60000"/>
                    <a:lumOff val="40000"/>
                  </a:schemeClr>
                </a:solidFill>
              </a:rPr>
              <a:t> Use the same Score Type</a:t>
            </a:r>
          </a:p>
        </p:txBody>
      </p:sp>
      <p:sp>
        <p:nvSpPr>
          <p:cNvPr id="7" name="TextBox 6"/>
          <p:cNvSpPr txBox="1"/>
          <p:nvPr/>
        </p:nvSpPr>
        <p:spPr>
          <a:xfrm>
            <a:off x="-125508" y="453817"/>
            <a:ext cx="9359153" cy="1323439"/>
          </a:xfrm>
          <a:prstGeom prst="rect">
            <a:avLst/>
          </a:prstGeom>
          <a:noFill/>
        </p:spPr>
        <p:txBody>
          <a:bodyPr wrap="square" rtlCol="0">
            <a:spAutoFit/>
          </a:bodyPr>
          <a:lstStyle/>
          <a:p>
            <a:pPr algn="ctr"/>
            <a:r>
              <a:rPr lang="en-US" sz="4000" b="1" i="1" dirty="0">
                <a:solidFill>
                  <a:srgbClr val="FF0000"/>
                </a:solidFill>
              </a:rPr>
              <a:t>Do all assignments contribute to standard final grade equally?</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77256"/>
            <a:ext cx="9144000" cy="15748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385179"/>
            <a:ext cx="9008533" cy="2163651"/>
          </a:xfrm>
          <a:prstGeom prst="rect">
            <a:avLst/>
          </a:prstGeom>
        </p:spPr>
      </p:pic>
      <p:sp>
        <p:nvSpPr>
          <p:cNvPr id="4" name="Frame 3"/>
          <p:cNvSpPr/>
          <p:nvPr/>
        </p:nvSpPr>
        <p:spPr>
          <a:xfrm>
            <a:off x="6669741" y="2053586"/>
            <a:ext cx="1882588" cy="1335076"/>
          </a:xfrm>
          <a:prstGeom prst="frame">
            <a:avLst>
              <a:gd name="adj1" fmla="val 339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 name="Frame 9"/>
          <p:cNvSpPr/>
          <p:nvPr/>
        </p:nvSpPr>
        <p:spPr>
          <a:xfrm>
            <a:off x="6669741" y="3352056"/>
            <a:ext cx="1882588" cy="2196774"/>
          </a:xfrm>
          <a:prstGeom prst="frame">
            <a:avLst>
              <a:gd name="adj1" fmla="val 339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7719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3593"/>
            <a:ext cx="8229600" cy="1143000"/>
          </a:xfrm>
        </p:spPr>
        <p:txBody>
          <a:bodyPr>
            <a:normAutofit/>
          </a:bodyPr>
          <a:lstStyle/>
          <a:p>
            <a:r>
              <a:rPr lang="en-US" b="1" i="1" dirty="0">
                <a:solidFill>
                  <a:schemeClr val="accent1">
                    <a:lumMod val="75000"/>
                  </a:schemeClr>
                </a:solidFill>
              </a:rPr>
              <a:t>DEFAULT CATEGORY SETTING</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74700"/>
            <a:ext cx="9144000" cy="224036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52703"/>
            <a:ext cx="9144000" cy="202130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589932"/>
            <a:ext cx="6525184" cy="2223939"/>
          </a:xfrm>
          <a:prstGeom prst="rect">
            <a:avLst/>
          </a:prstGeom>
        </p:spPr>
      </p:pic>
      <p:grpSp>
        <p:nvGrpSpPr>
          <p:cNvPr id="10" name="Group 9"/>
          <p:cNvGrpSpPr/>
          <p:nvPr/>
        </p:nvGrpSpPr>
        <p:grpSpPr>
          <a:xfrm>
            <a:off x="0" y="4775169"/>
            <a:ext cx="6525184" cy="1949081"/>
            <a:chOff x="0" y="4775169"/>
            <a:chExt cx="6525184" cy="1949081"/>
          </a:xfrm>
        </p:grpSpPr>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775169"/>
              <a:ext cx="6525184" cy="1949081"/>
            </a:xfrm>
            <a:prstGeom prst="rect">
              <a:avLst/>
            </a:prstGeom>
          </p:spPr>
        </p:pic>
        <p:cxnSp>
          <p:nvCxnSpPr>
            <p:cNvPr id="9" name="Straight Arrow Connector 8"/>
            <p:cNvCxnSpPr/>
            <p:nvPr/>
          </p:nvCxnSpPr>
          <p:spPr>
            <a:xfrm flipH="1">
              <a:off x="1541929" y="5647765"/>
              <a:ext cx="1272989" cy="0"/>
            </a:xfrm>
            <a:prstGeom prst="straightConnector1">
              <a:avLst/>
            </a:prstGeom>
            <a:ln w="53975">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088516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heckerboard(across)">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xit" presetSubtype="10" fill="hold" nodeType="clickEffect">
                                  <p:stCondLst>
                                    <p:cond delay="0"/>
                                  </p:stCondLst>
                                  <p:childTnLst>
                                    <p:animEffect transition="out" filter="checkerboard(across)">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2621280" y="1158240"/>
            <a:ext cx="6217920" cy="1143000"/>
          </a:xfrm>
          <a:prstGeom prst="rect">
            <a:avLst/>
          </a:prstGeom>
          <a:noFill/>
          <a:ln w="9525">
            <a:noFill/>
            <a:miter lim="800000"/>
            <a:headEnd/>
            <a:tailEnd/>
          </a:ln>
        </p:spPr>
        <p:txBody>
          <a:bodyPr anchor="ctr"/>
          <a:lstStyle/>
          <a:p>
            <a:pPr defTabSz="457200" eaLnBrk="0" hangingPunct="0">
              <a:lnSpc>
                <a:spcPct val="150000"/>
              </a:lnSpc>
              <a:defRPr/>
            </a:pPr>
            <a:br>
              <a:rPr lang="en-US" sz="2400" dirty="0">
                <a:latin typeface="+mj-lt"/>
                <a:ea typeface="ＭＳ Ｐゴシック" charset="-128"/>
                <a:cs typeface="ＭＳ Ｐゴシック" charset="-128"/>
              </a:rPr>
            </a:br>
            <a:r>
              <a:rPr lang="en-US" sz="2400" b="1" dirty="0">
                <a:latin typeface="+mj-lt"/>
                <a:ea typeface="ＭＳ Ｐゴシック" charset="-128"/>
                <a:cs typeface="ＭＳ Ｐゴシック" charset="-128"/>
              </a:rPr>
              <a:t>CEO - DERO Technical Services (2007)</a:t>
            </a:r>
          </a:p>
          <a:p>
            <a:pPr eaLnBrk="0" hangingPunct="0">
              <a:lnSpc>
                <a:spcPct val="150000"/>
              </a:lnSpc>
              <a:defRPr/>
            </a:pPr>
            <a:r>
              <a:rPr lang="en-US" sz="2400" b="1" dirty="0">
                <a:ea typeface="ＭＳ Ｐゴシック" charset="-128"/>
                <a:cs typeface="ＭＳ Ｐゴシック" charset="-128"/>
              </a:rPr>
              <a:t>Marketing/- ParkBench Software Trainer (2007)</a:t>
            </a:r>
            <a:br>
              <a:rPr lang="en-US" sz="2400" b="1" dirty="0">
                <a:latin typeface="+mj-lt"/>
                <a:ea typeface="ＭＳ Ｐゴシック" charset="-128"/>
                <a:cs typeface="ＭＳ Ｐゴシック" charset="-128"/>
              </a:rPr>
            </a:br>
            <a:r>
              <a:rPr lang="en-US" sz="2400" b="1" dirty="0">
                <a:latin typeface="+mj-lt"/>
                <a:ea typeface="ＭＳ Ｐゴシック" charset="-128"/>
                <a:cs typeface="ＭＳ Ｐゴシック" charset="-128"/>
              </a:rPr>
              <a:t>Evangelist/Process Lead- Level Data (2010)</a:t>
            </a:r>
          </a:p>
          <a:p>
            <a:pPr defTabSz="457200" eaLnBrk="0" hangingPunct="0">
              <a:lnSpc>
                <a:spcPct val="150000"/>
              </a:lnSpc>
              <a:defRPr/>
            </a:pPr>
            <a:r>
              <a:rPr lang="en-US" sz="2400" b="1" dirty="0">
                <a:latin typeface="+mj-lt"/>
                <a:ea typeface="ＭＳ Ｐゴシック" charset="-128"/>
                <a:cs typeface="ＭＳ Ｐゴシック" charset="-128"/>
              </a:rPr>
              <a:t>PSISJS Partner </a:t>
            </a:r>
            <a:r>
              <a:rPr lang="mr-IN" sz="2400" b="1" dirty="0">
                <a:latin typeface="+mj-lt"/>
                <a:ea typeface="ＭＳ Ｐゴシック" charset="-128"/>
                <a:cs typeface="ＭＳ Ｐゴシック" charset="-128"/>
              </a:rPr>
              <a:t>–</a:t>
            </a:r>
            <a:r>
              <a:rPr lang="en-US" sz="2400" b="1" dirty="0">
                <a:latin typeface="+mj-lt"/>
                <a:ea typeface="ＭＳ Ｐゴシック" charset="-128"/>
                <a:cs typeface="ＭＳ Ｐゴシック" charset="-128"/>
              </a:rPr>
              <a:t> Standards/Trainer (2013)</a:t>
            </a:r>
            <a:br>
              <a:rPr lang="en-US" sz="2400" b="1" dirty="0">
                <a:latin typeface="+mj-lt"/>
                <a:ea typeface="ＭＳ Ｐゴシック" charset="-128"/>
                <a:cs typeface="ＭＳ Ｐゴシック" charset="-128"/>
              </a:rPr>
            </a:br>
            <a:r>
              <a:rPr lang="en-US" sz="2400" b="1" dirty="0">
                <a:latin typeface="+mj-lt"/>
                <a:ea typeface="ＭＳ Ｐゴシック" charset="-128"/>
                <a:cs typeface="ＭＳ Ｐゴシック" charset="-128"/>
              </a:rPr>
              <a:t>Alpha/Beta Team for PS and PTP</a:t>
            </a:r>
          </a:p>
          <a:p>
            <a:pPr defTabSz="457200" eaLnBrk="0" hangingPunct="0">
              <a:defRPr/>
            </a:pPr>
            <a:endParaRPr lang="en-US" sz="2400" b="1" dirty="0">
              <a:latin typeface="+mj-lt"/>
              <a:ea typeface="ＭＳ Ｐゴシック" charset="-128"/>
              <a:cs typeface="ＭＳ Ｐゴシック" charset="-128"/>
            </a:endParaRPr>
          </a:p>
        </p:txBody>
      </p:sp>
      <p:pic>
        <p:nvPicPr>
          <p:cNvPr id="22533"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24352" y="5434976"/>
            <a:ext cx="2243748" cy="8258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34" name="Rectangle 1"/>
          <p:cNvSpPr>
            <a:spLocks noChangeArrowheads="1"/>
          </p:cNvSpPr>
          <p:nvPr/>
        </p:nvSpPr>
        <p:spPr bwMode="auto">
          <a:xfrm>
            <a:off x="506413" y="3977640"/>
            <a:ext cx="2008187"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b="1" i="1">
                <a:latin typeface="Chalkboard" charset="0"/>
                <a:cs typeface="Chalkboard" charset="0"/>
              </a:rPr>
              <a:t>Bob Cornacchioli</a:t>
            </a:r>
            <a:endParaRPr lang="en-US"/>
          </a:p>
        </p:txBody>
      </p:sp>
      <p:pic>
        <p:nvPicPr>
          <p:cNvPr id="3" name="Picture 2" descr="PTP CERTIFIE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3984" y="3259466"/>
            <a:ext cx="2857500" cy="6985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9920"/>
            <a:ext cx="2057400" cy="32512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4865" y="5328633"/>
            <a:ext cx="1214076" cy="1183050"/>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83883" y="5328633"/>
            <a:ext cx="1576234" cy="1163261"/>
          </a:xfrm>
          <a:prstGeom prst="rect">
            <a:avLst/>
          </a:prstGeom>
        </p:spPr>
      </p:pic>
      <p:sp>
        <p:nvSpPr>
          <p:cNvPr id="7" name="TextBox 6"/>
          <p:cNvSpPr txBox="1"/>
          <p:nvPr/>
        </p:nvSpPr>
        <p:spPr>
          <a:xfrm>
            <a:off x="2621280" y="4114800"/>
            <a:ext cx="6186309" cy="1477328"/>
          </a:xfrm>
          <a:prstGeom prst="rect">
            <a:avLst/>
          </a:prstGeom>
          <a:noFill/>
        </p:spPr>
        <p:txBody>
          <a:bodyPr wrap="none" rtlCol="0">
            <a:spAutoFit/>
          </a:bodyPr>
          <a:lstStyle/>
          <a:p>
            <a:pPr eaLnBrk="0" hangingPunct="0">
              <a:defRPr/>
            </a:pPr>
            <a:r>
              <a:rPr lang="en-US" sz="2400" b="1" dirty="0">
                <a:ea typeface="ＭＳ Ｐゴシック" charset="-128"/>
                <a:cs typeface="ＭＳ Ｐゴシック" charset="-128"/>
              </a:rPr>
              <a:t>Director of Technology and Media Services  	</a:t>
            </a:r>
          </a:p>
          <a:p>
            <a:pPr eaLnBrk="0" hangingPunct="0">
              <a:defRPr/>
            </a:pPr>
            <a:r>
              <a:rPr lang="en-US" sz="2400" b="1" dirty="0">
                <a:ea typeface="ＭＳ Ｐゴシック" charset="-128"/>
                <a:cs typeface="ＭＳ Ｐゴシック" charset="-128"/>
              </a:rPr>
              <a:t>	Shrewsbury Public Schools (16 yrs.)</a:t>
            </a:r>
          </a:p>
          <a:p>
            <a:pPr eaLnBrk="0" hangingPunct="0">
              <a:defRPr/>
            </a:pPr>
            <a:r>
              <a:rPr lang="en-US" sz="2400" b="1" dirty="0">
                <a:ea typeface="ＭＳ Ｐゴシック" charset="-128"/>
                <a:cs typeface="ＭＳ Ｐゴシック" charset="-128"/>
              </a:rPr>
              <a:t>	PowerSchool Administrator (6 yrs.)</a:t>
            </a:r>
          </a:p>
          <a:p>
            <a:endParaRPr lang="en-US" dirty="0"/>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78941" y="4735629"/>
            <a:ext cx="1832970" cy="2372079"/>
          </a:xfrm>
          <a:prstGeom prst="rect">
            <a:avLst/>
          </a:prstGeom>
        </p:spPr>
      </p:pic>
    </p:spTree>
    <p:extLst>
      <p:ext uri="{BB962C8B-B14F-4D97-AF65-F5344CB8AC3E}">
        <p14:creationId xmlns:p14="http://schemas.microsoft.com/office/powerpoint/2010/main" val="4623527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8284"/>
            <a:ext cx="9144000" cy="857250"/>
          </a:xfrm>
        </p:spPr>
        <p:txBody>
          <a:bodyPr>
            <a:noAutofit/>
          </a:bodyPr>
          <a:lstStyle/>
          <a:p>
            <a:r>
              <a:rPr lang="en-US" sz="4000" b="1" i="1" dirty="0">
                <a:solidFill>
                  <a:schemeClr val="tx2">
                    <a:lumMod val="60000"/>
                    <a:lumOff val="40000"/>
                  </a:schemeClr>
                </a:solidFill>
              </a:rPr>
              <a:t>PROGRESS&gt;STANDARDS </a:t>
            </a:r>
            <a:r>
              <a:rPr lang="mr-IN" sz="4000" b="1" i="1" dirty="0">
                <a:solidFill>
                  <a:schemeClr val="tx2">
                    <a:lumMod val="60000"/>
                    <a:lumOff val="40000"/>
                  </a:schemeClr>
                </a:solidFill>
              </a:rPr>
              <a:t>–</a:t>
            </a:r>
            <a:r>
              <a:rPr lang="en-US" sz="4000" b="1" i="1" dirty="0">
                <a:solidFill>
                  <a:schemeClr val="tx2">
                    <a:lumMod val="60000"/>
                    <a:lumOff val="40000"/>
                  </a:schemeClr>
                </a:solidFill>
              </a:rPr>
              <a:t> </a:t>
            </a:r>
            <a:br>
              <a:rPr lang="en-US" sz="4000" b="1" i="1" dirty="0">
                <a:solidFill>
                  <a:schemeClr val="tx2">
                    <a:lumMod val="60000"/>
                    <a:lumOff val="40000"/>
                  </a:schemeClr>
                </a:solidFill>
              </a:rPr>
            </a:br>
            <a:r>
              <a:rPr lang="en-US" sz="4000" b="1" i="1" dirty="0">
                <a:solidFill>
                  <a:schemeClr val="tx2">
                    <a:lumMod val="60000"/>
                    <a:lumOff val="40000"/>
                  </a:schemeClr>
                </a:solidFill>
              </a:rPr>
              <a:t>THIS DISPLAY SPEAKS VOLUMES!</a:t>
            </a:r>
            <a:br>
              <a:rPr lang="en-US" sz="4000" b="1" i="1" dirty="0">
                <a:solidFill>
                  <a:schemeClr val="accent5">
                    <a:lumMod val="75000"/>
                  </a:schemeClr>
                </a:solidFill>
              </a:rPr>
            </a:br>
            <a:endParaRPr lang="en-US" sz="4000" b="1" i="1" dirty="0">
              <a:solidFill>
                <a:schemeClr val="accent5">
                  <a:lumMod val="75000"/>
                </a:schemeClr>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84711" y="1310319"/>
            <a:ext cx="5063154" cy="4706697"/>
          </a:xfrm>
        </p:spPr>
      </p:pic>
      <p:sp>
        <p:nvSpPr>
          <p:cNvPr id="6" name="Frame 5"/>
          <p:cNvSpPr/>
          <p:nvPr/>
        </p:nvSpPr>
        <p:spPr>
          <a:xfrm>
            <a:off x="5600700" y="1986804"/>
            <a:ext cx="726141" cy="4013947"/>
          </a:xfrm>
          <a:prstGeom prst="frame">
            <a:avLst>
              <a:gd name="adj1" fmla="val 2778"/>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chemeClr val="tx1"/>
              </a:solidFill>
            </a:endParaRPr>
          </a:p>
        </p:txBody>
      </p:sp>
      <p:sp>
        <p:nvSpPr>
          <p:cNvPr id="7" name="Frame 6"/>
          <p:cNvSpPr/>
          <p:nvPr/>
        </p:nvSpPr>
        <p:spPr>
          <a:xfrm>
            <a:off x="3734921" y="5234268"/>
            <a:ext cx="2612091" cy="766482"/>
          </a:xfrm>
          <a:prstGeom prst="frame">
            <a:avLst>
              <a:gd name="adj1" fmla="val 3289"/>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chemeClr val="tx1"/>
              </a:solidFill>
            </a:endParaRPr>
          </a:p>
        </p:txBody>
      </p:sp>
      <p:sp>
        <p:nvSpPr>
          <p:cNvPr id="8" name="Frame 7"/>
          <p:cNvSpPr/>
          <p:nvPr/>
        </p:nvSpPr>
        <p:spPr>
          <a:xfrm>
            <a:off x="3734921" y="3674413"/>
            <a:ext cx="2605368" cy="410132"/>
          </a:xfrm>
          <a:prstGeom prst="frame">
            <a:avLst>
              <a:gd name="adj1" fmla="val 3289"/>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chemeClr val="tx1"/>
              </a:solidFill>
            </a:endParaRPr>
          </a:p>
        </p:txBody>
      </p:sp>
      <p:pic>
        <p:nvPicPr>
          <p:cNvPr id="9" name="Picture 8">
            <a:extLst>
              <a:ext uri="{FF2B5EF4-FFF2-40B4-BE49-F238E27FC236}">
                <a16:creationId xmlns:a16="http://schemas.microsoft.com/office/drawing/2014/main" id="{62E3DC84-952A-604D-9EFB-72639AA2C3FC}"/>
              </a:ext>
            </a:extLst>
          </p:cNvPr>
          <p:cNvPicPr>
            <a:picLocks noChangeAspect="1"/>
          </p:cNvPicPr>
          <p:nvPr/>
        </p:nvPicPr>
        <p:blipFill>
          <a:blip r:embed="rId3"/>
          <a:stretch>
            <a:fillRect/>
          </a:stretch>
        </p:blipFill>
        <p:spPr>
          <a:xfrm>
            <a:off x="1053487" y="590048"/>
            <a:ext cx="7037025" cy="6267952"/>
          </a:xfrm>
          <a:prstGeom prst="rect">
            <a:avLst/>
          </a:prstGeom>
        </p:spPr>
      </p:pic>
    </p:spTree>
    <p:extLst>
      <p:ext uri="{BB962C8B-B14F-4D97-AF65-F5344CB8AC3E}">
        <p14:creationId xmlns:p14="http://schemas.microsoft.com/office/powerpoint/2010/main" val="316299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ircle(in)">
                                      <p:cBhvr>
                                        <p:cTn id="2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799" y="1328005"/>
            <a:ext cx="8435470" cy="4493896"/>
          </a:xfrm>
          <a:prstGeom prst="rect">
            <a:avLst/>
          </a:prstGeom>
        </p:spPr>
      </p:pic>
      <p:sp>
        <p:nvSpPr>
          <p:cNvPr id="5" name="TextBox 4"/>
          <p:cNvSpPr txBox="1"/>
          <p:nvPr/>
        </p:nvSpPr>
        <p:spPr>
          <a:xfrm>
            <a:off x="693866" y="250787"/>
            <a:ext cx="7707184" cy="1077218"/>
          </a:xfrm>
          <a:prstGeom prst="rect">
            <a:avLst/>
          </a:prstGeom>
          <a:noFill/>
        </p:spPr>
        <p:txBody>
          <a:bodyPr wrap="square" rtlCol="0">
            <a:spAutoFit/>
          </a:bodyPr>
          <a:lstStyle/>
          <a:p>
            <a:pPr algn="ctr"/>
            <a:r>
              <a:rPr lang="en-US" sz="3200" b="1" dirty="0">
                <a:solidFill>
                  <a:schemeClr val="accent1"/>
                </a:solidFill>
              </a:rPr>
              <a:t>Assignment with Auto Calculated Scores </a:t>
            </a:r>
          </a:p>
          <a:p>
            <a:pPr algn="ctr"/>
            <a:r>
              <a:rPr lang="en-US" sz="3200" b="1" dirty="0">
                <a:solidFill>
                  <a:schemeClr val="accent1"/>
                </a:solidFill>
              </a:rPr>
              <a:t>to selected Standards</a:t>
            </a:r>
          </a:p>
        </p:txBody>
      </p:sp>
      <p:sp>
        <p:nvSpPr>
          <p:cNvPr id="2" name="Donut 1"/>
          <p:cNvSpPr/>
          <p:nvPr/>
        </p:nvSpPr>
        <p:spPr>
          <a:xfrm>
            <a:off x="8037206" y="3574953"/>
            <a:ext cx="727688" cy="468630"/>
          </a:xfrm>
          <a:prstGeom prst="donut">
            <a:avLst>
              <a:gd name="adj" fmla="val 17466"/>
            </a:avLst>
          </a:prstGeom>
          <a:solidFill>
            <a:schemeClr val="accent2"/>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8824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175" y="376517"/>
            <a:ext cx="7742145" cy="1077218"/>
          </a:xfrm>
          <a:prstGeom prst="rect">
            <a:avLst/>
          </a:prstGeom>
          <a:noFill/>
        </p:spPr>
        <p:txBody>
          <a:bodyPr wrap="square" rtlCol="0">
            <a:spAutoFit/>
          </a:bodyPr>
          <a:lstStyle/>
          <a:p>
            <a:r>
              <a:rPr lang="en-US" sz="3200" b="1" dirty="0">
                <a:solidFill>
                  <a:schemeClr val="accent1"/>
                </a:solidFill>
              </a:rPr>
              <a:t>Scoring the Assignment (75) converts to the value of the standards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1850" y="3384205"/>
            <a:ext cx="1630456" cy="208516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9419" y="1977018"/>
            <a:ext cx="6372225" cy="1381125"/>
          </a:xfrm>
          <a:prstGeom prst="rect">
            <a:avLst/>
          </a:prstGeom>
        </p:spPr>
      </p:pic>
      <p:sp>
        <p:nvSpPr>
          <p:cNvPr id="2" name="TextBox 1"/>
          <p:cNvSpPr txBox="1"/>
          <p:nvPr/>
        </p:nvSpPr>
        <p:spPr>
          <a:xfrm>
            <a:off x="1581374" y="3818292"/>
            <a:ext cx="1323191" cy="1015663"/>
          </a:xfrm>
          <a:prstGeom prst="rect">
            <a:avLst/>
          </a:prstGeom>
          <a:noFill/>
        </p:spPr>
        <p:txBody>
          <a:bodyPr wrap="square" rtlCol="0">
            <a:spAutoFit/>
          </a:bodyPr>
          <a:lstStyle/>
          <a:p>
            <a:pPr algn="ctr"/>
            <a:r>
              <a:rPr lang="en-US" sz="1500" b="1" dirty="0">
                <a:solidFill>
                  <a:schemeClr val="tx2">
                    <a:lumMod val="75000"/>
                  </a:schemeClr>
                </a:solidFill>
              </a:rPr>
              <a:t>Score Inspector allows you to enter a score</a:t>
            </a:r>
          </a:p>
        </p:txBody>
      </p:sp>
      <p:sp>
        <p:nvSpPr>
          <p:cNvPr id="3" name="Donut 2"/>
          <p:cNvSpPr/>
          <p:nvPr/>
        </p:nvSpPr>
        <p:spPr>
          <a:xfrm>
            <a:off x="3001384" y="2567716"/>
            <a:ext cx="484094" cy="411480"/>
          </a:xfrm>
          <a:prstGeom prst="donut">
            <a:avLst>
              <a:gd name="adj" fmla="val 927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nvGrpSpPr>
          <p:cNvPr id="11" name="Group 10"/>
          <p:cNvGrpSpPr/>
          <p:nvPr/>
        </p:nvGrpSpPr>
        <p:grpSpPr>
          <a:xfrm>
            <a:off x="4709593" y="2896980"/>
            <a:ext cx="1845428" cy="1944117"/>
            <a:chOff x="6279457" y="2719639"/>
            <a:chExt cx="2460571" cy="2592156"/>
          </a:xfrm>
        </p:grpSpPr>
        <p:grpSp>
          <p:nvGrpSpPr>
            <p:cNvPr id="9" name="Group 8"/>
            <p:cNvGrpSpPr/>
            <p:nvPr/>
          </p:nvGrpSpPr>
          <p:grpSpPr>
            <a:xfrm>
              <a:off x="6279457" y="2719639"/>
              <a:ext cx="2180112" cy="572021"/>
              <a:chOff x="6279457" y="2719639"/>
              <a:chExt cx="2180112" cy="572021"/>
            </a:xfrm>
          </p:grpSpPr>
          <p:sp>
            <p:nvSpPr>
              <p:cNvPr id="7" name="Donut 6"/>
              <p:cNvSpPr/>
              <p:nvPr/>
            </p:nvSpPr>
            <p:spPr>
              <a:xfrm>
                <a:off x="6279457" y="2743020"/>
                <a:ext cx="645458" cy="548640"/>
              </a:xfrm>
              <a:prstGeom prst="donut">
                <a:avLst>
                  <a:gd name="adj" fmla="val 927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8" name="Donut 7"/>
              <p:cNvSpPr/>
              <p:nvPr/>
            </p:nvSpPr>
            <p:spPr>
              <a:xfrm>
                <a:off x="7814111" y="2719639"/>
                <a:ext cx="645458" cy="548640"/>
              </a:xfrm>
              <a:prstGeom prst="donut">
                <a:avLst>
                  <a:gd name="adj" fmla="val 927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sp>
          <p:nvSpPr>
            <p:cNvPr id="10" name="TextBox 9"/>
            <p:cNvSpPr txBox="1"/>
            <p:nvPr/>
          </p:nvSpPr>
          <p:spPr>
            <a:xfrm>
              <a:off x="6975774" y="3957577"/>
              <a:ext cx="1764254" cy="1354218"/>
            </a:xfrm>
            <a:prstGeom prst="rect">
              <a:avLst/>
            </a:prstGeom>
            <a:noFill/>
          </p:spPr>
          <p:txBody>
            <a:bodyPr wrap="square" rtlCol="0">
              <a:spAutoFit/>
            </a:bodyPr>
            <a:lstStyle/>
            <a:p>
              <a:pPr algn="ctr"/>
              <a:r>
                <a:rPr lang="en-US" sz="1500" b="1" dirty="0">
                  <a:solidFill>
                    <a:schemeClr val="tx2">
                      <a:lumMod val="75000"/>
                    </a:schemeClr>
                  </a:solidFill>
                </a:rPr>
                <a:t>Each standard receives the same value regardless </a:t>
              </a:r>
            </a:p>
          </p:txBody>
        </p:sp>
      </p:grpSp>
    </p:spTree>
    <p:extLst>
      <p:ext uri="{BB962C8B-B14F-4D97-AF65-F5344CB8AC3E}">
        <p14:creationId xmlns:p14="http://schemas.microsoft.com/office/powerpoint/2010/main" val="111974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heckerboard(across)">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2271" y="678077"/>
            <a:ext cx="7817471" cy="5236948"/>
          </a:xfrm>
        </p:spPr>
      </p:pic>
      <p:grpSp>
        <p:nvGrpSpPr>
          <p:cNvPr id="3" name="Group 2"/>
          <p:cNvGrpSpPr/>
          <p:nvPr/>
        </p:nvGrpSpPr>
        <p:grpSpPr>
          <a:xfrm>
            <a:off x="3964782" y="2777132"/>
            <a:ext cx="1982391" cy="1710929"/>
            <a:chOff x="4136231" y="2800350"/>
            <a:chExt cx="1982391" cy="1710929"/>
          </a:xfrm>
        </p:grpSpPr>
        <p:cxnSp>
          <p:nvCxnSpPr>
            <p:cNvPr id="6" name="Straight Arrow Connector 5"/>
            <p:cNvCxnSpPr/>
            <p:nvPr/>
          </p:nvCxnSpPr>
          <p:spPr>
            <a:xfrm flipV="1">
              <a:off x="4136231" y="3375423"/>
              <a:ext cx="1607344" cy="113585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Frame 6"/>
            <p:cNvSpPr/>
            <p:nvPr/>
          </p:nvSpPr>
          <p:spPr>
            <a:xfrm>
              <a:off x="5775722" y="2800350"/>
              <a:ext cx="342900" cy="960835"/>
            </a:xfrm>
            <a:prstGeom prst="fram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u="sng">
                <a:solidFill>
                  <a:schemeClr val="tx1"/>
                </a:solidFill>
              </a:endParaRPr>
            </a:p>
          </p:txBody>
        </p:sp>
      </p:grpSp>
      <p:cxnSp>
        <p:nvCxnSpPr>
          <p:cNvPr id="12" name="Straight Arrow Connector 11"/>
          <p:cNvCxnSpPr/>
          <p:nvPr/>
        </p:nvCxnSpPr>
        <p:spPr>
          <a:xfrm flipH="1">
            <a:off x="1360885" y="3532585"/>
            <a:ext cx="438269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1203717" y="3504006"/>
            <a:ext cx="4586288" cy="996553"/>
            <a:chOff x="1814513" y="3700463"/>
            <a:chExt cx="6115050" cy="1328737"/>
          </a:xfrm>
        </p:grpSpPr>
        <p:cxnSp>
          <p:nvCxnSpPr>
            <p:cNvPr id="14" name="Straight Arrow Connector 13"/>
            <p:cNvCxnSpPr/>
            <p:nvPr/>
          </p:nvCxnSpPr>
          <p:spPr>
            <a:xfrm>
              <a:off x="1814513" y="3700463"/>
              <a:ext cx="4514850" cy="1328737"/>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6686550" y="5029200"/>
              <a:ext cx="1243013" cy="0"/>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52099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dissolv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 y="210263"/>
            <a:ext cx="8526780" cy="5150476"/>
          </a:xfrm>
          <a:prstGeom prst="rect">
            <a:avLst/>
          </a:prstGeom>
        </p:spPr>
      </p:pic>
    </p:spTree>
    <p:extLst>
      <p:ext uri="{BB962C8B-B14F-4D97-AF65-F5344CB8AC3E}">
        <p14:creationId xmlns:p14="http://schemas.microsoft.com/office/powerpoint/2010/main" val="6072469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73876" y="547967"/>
            <a:ext cx="7204264" cy="1077218"/>
          </a:xfrm>
          <a:prstGeom prst="rect">
            <a:avLst/>
          </a:prstGeom>
          <a:noFill/>
        </p:spPr>
        <p:txBody>
          <a:bodyPr wrap="square" rtlCol="0">
            <a:spAutoFit/>
          </a:bodyPr>
          <a:lstStyle/>
          <a:p>
            <a:r>
              <a:rPr lang="en-US" sz="3200" b="1" dirty="0">
                <a:solidFill>
                  <a:schemeClr val="accent1"/>
                </a:solidFill>
              </a:rPr>
              <a:t>Student Progress </a:t>
            </a:r>
            <a:r>
              <a:rPr lang="mr-IN" sz="3200" b="1" dirty="0">
                <a:solidFill>
                  <a:schemeClr val="accent1"/>
                </a:solidFill>
              </a:rPr>
              <a:t>–</a:t>
            </a:r>
            <a:r>
              <a:rPr lang="en-US" sz="3200" b="1" dirty="0">
                <a:solidFill>
                  <a:schemeClr val="accent1"/>
                </a:solidFill>
              </a:rPr>
              <a:t> Teachers can change the Most Recent 3</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414" y="1604152"/>
            <a:ext cx="7543800" cy="3077247"/>
          </a:xfrm>
          <a:prstGeom prst="rect">
            <a:avLst/>
          </a:prstGeom>
        </p:spPr>
      </p:pic>
      <p:sp>
        <p:nvSpPr>
          <p:cNvPr id="3" name="TextBox 2"/>
          <p:cNvSpPr txBox="1"/>
          <p:nvPr/>
        </p:nvSpPr>
        <p:spPr>
          <a:xfrm>
            <a:off x="463398" y="4779817"/>
            <a:ext cx="8537170" cy="1477328"/>
          </a:xfrm>
          <a:prstGeom prst="rect">
            <a:avLst/>
          </a:prstGeom>
          <a:noFill/>
        </p:spPr>
        <p:txBody>
          <a:bodyPr wrap="square" rtlCol="0">
            <a:spAutoFit/>
          </a:bodyPr>
          <a:lstStyle/>
          <a:p>
            <a:r>
              <a:rPr lang="en-US" sz="2400" dirty="0"/>
              <a:t>Please note:  99% of districts that I have worked with use the standard grades </a:t>
            </a:r>
            <a:r>
              <a:rPr lang="en-US" sz="2400"/>
              <a:t>default calculation option </a:t>
            </a:r>
            <a:r>
              <a:rPr lang="en-US" sz="2400" dirty="0"/>
              <a:t>of Most Recent 3.   If you use any other option, the </a:t>
            </a:r>
            <a:r>
              <a:rPr lang="en-US" sz="2400" b="1" dirty="0">
                <a:solidFill>
                  <a:schemeClr val="accent3">
                    <a:lumMod val="75000"/>
                  </a:schemeClr>
                </a:solidFill>
              </a:rPr>
              <a:t>3 Green Circles </a:t>
            </a:r>
            <a:r>
              <a:rPr lang="en-US" sz="2400" dirty="0"/>
              <a:t>will not be displayed. </a:t>
            </a:r>
          </a:p>
          <a:p>
            <a:r>
              <a:rPr lang="en-US" dirty="0">
                <a:solidFill>
                  <a:srgbClr val="FF0000"/>
                </a:solidFill>
              </a:rPr>
              <a:t>( Mean, Median, Mode, Weighted Mean, Highest, None)</a:t>
            </a:r>
          </a:p>
        </p:txBody>
      </p:sp>
    </p:spTree>
    <p:extLst>
      <p:ext uri="{BB962C8B-B14F-4D97-AF65-F5344CB8AC3E}">
        <p14:creationId xmlns:p14="http://schemas.microsoft.com/office/powerpoint/2010/main" val="448272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829"/>
            <a:ext cx="8229600" cy="693550"/>
          </a:xfrm>
        </p:spPr>
        <p:txBody>
          <a:bodyPr>
            <a:normAutofit fontScale="90000"/>
          </a:bodyPr>
          <a:lstStyle/>
          <a:p>
            <a:r>
              <a:rPr lang="en-US" b="1" i="1" dirty="0">
                <a:solidFill>
                  <a:schemeClr val="tx2">
                    <a:lumMod val="60000"/>
                    <a:lumOff val="40000"/>
                  </a:schemeClr>
                </a:solidFill>
              </a:rPr>
              <a:t>EVEN SIMPLIER w PS V 11.0.4.1 (Jan)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709" y="614721"/>
            <a:ext cx="8083091" cy="4924281"/>
          </a:xfrm>
          <a:prstGeom prst="rect">
            <a:avLst/>
          </a:prstGeom>
        </p:spPr>
      </p:pic>
      <p:sp>
        <p:nvSpPr>
          <p:cNvPr id="3" name="Frame 2"/>
          <p:cNvSpPr/>
          <p:nvPr/>
        </p:nvSpPr>
        <p:spPr>
          <a:xfrm>
            <a:off x="7037614" y="1338943"/>
            <a:ext cx="538843" cy="342900"/>
          </a:xfrm>
          <a:prstGeom prst="frame">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48333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2874"/>
            <a:ext cx="9144000" cy="1143000"/>
          </a:xfrm>
        </p:spPr>
        <p:txBody>
          <a:bodyPr>
            <a:normAutofit fontScale="90000"/>
          </a:bodyPr>
          <a:lstStyle/>
          <a:p>
            <a:r>
              <a:rPr lang="en-US" b="1" dirty="0">
                <a:solidFill>
                  <a:schemeClr val="tx2">
                    <a:lumMod val="60000"/>
                    <a:lumOff val="40000"/>
                  </a:schemeClr>
                </a:solidFill>
              </a:rPr>
              <a:t>Settings &gt; Standards Grade Calculations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96" y="653048"/>
            <a:ext cx="9039722" cy="56515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4699" y="4201695"/>
            <a:ext cx="5444289" cy="177961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14698" y="3458430"/>
            <a:ext cx="5444289" cy="2846118"/>
          </a:xfrm>
          <a:prstGeom prst="rect">
            <a:avLst/>
          </a:prstGeom>
        </p:spPr>
      </p:pic>
      <p:sp>
        <p:nvSpPr>
          <p:cNvPr id="7" name="TextBox 6"/>
          <p:cNvSpPr txBox="1"/>
          <p:nvPr/>
        </p:nvSpPr>
        <p:spPr>
          <a:xfrm>
            <a:off x="129257" y="6069644"/>
            <a:ext cx="6271543" cy="830997"/>
          </a:xfrm>
          <a:prstGeom prst="rect">
            <a:avLst/>
          </a:prstGeom>
          <a:noFill/>
        </p:spPr>
        <p:txBody>
          <a:bodyPr wrap="square" rtlCol="0">
            <a:spAutoFit/>
          </a:bodyPr>
          <a:lstStyle/>
          <a:p>
            <a:r>
              <a:rPr lang="en-US" sz="2400" b="1" dirty="0"/>
              <a:t>Since teachers can use </a:t>
            </a:r>
            <a:r>
              <a:rPr lang="en-US" sz="2400" b="1" dirty="0">
                <a:solidFill>
                  <a:schemeClr val="accent6">
                    <a:lumMod val="75000"/>
                  </a:schemeClr>
                </a:solidFill>
              </a:rPr>
              <a:t>Professional </a:t>
            </a:r>
            <a:r>
              <a:rPr lang="en-US" sz="2400" b="1">
                <a:solidFill>
                  <a:schemeClr val="accent6">
                    <a:lumMod val="75000"/>
                  </a:schemeClr>
                </a:solidFill>
              </a:rPr>
              <a:t>Judgement </a:t>
            </a:r>
            <a:r>
              <a:rPr lang="en-US" sz="2400" b="1"/>
              <a:t> the default </a:t>
            </a:r>
            <a:r>
              <a:rPr lang="en-US" sz="2400" b="1" dirty="0"/>
              <a:t>is fine!</a:t>
            </a:r>
          </a:p>
        </p:txBody>
      </p:sp>
    </p:spTree>
    <p:extLst>
      <p:ext uri="{BB962C8B-B14F-4D97-AF65-F5344CB8AC3E}">
        <p14:creationId xmlns:p14="http://schemas.microsoft.com/office/powerpoint/2010/main" val="981570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 y="1485900"/>
            <a:ext cx="8229600" cy="4525963"/>
          </a:xfrm>
        </p:spPr>
        <p:txBody>
          <a:bodyPr>
            <a:normAutofit fontScale="70000" lnSpcReduction="20000"/>
          </a:bodyPr>
          <a:lstStyle/>
          <a:p>
            <a:r>
              <a:rPr lang="en-US" b="1" dirty="0"/>
              <a:t>Professional Judgment Indicator</a:t>
            </a:r>
          </a:p>
          <a:p>
            <a:r>
              <a:rPr lang="en-US" dirty="0"/>
              <a:t>If you work with standards grades, the Professional Judgment Indicator is designed to assist you in assessing standards grades.</a:t>
            </a:r>
          </a:p>
          <a:p>
            <a:r>
              <a:rPr lang="en-US" dirty="0"/>
              <a:t>The indicator helps you understand which grades to focus on to determine if the final grade accurately reflects the student’s level of understanding.</a:t>
            </a:r>
          </a:p>
          <a:p>
            <a:r>
              <a:rPr lang="en-US" dirty="0"/>
              <a:t>Here’s an example of when the indicator appears:</a:t>
            </a:r>
          </a:p>
          <a:p>
            <a:r>
              <a:rPr lang="en-US" dirty="0"/>
              <a:t>The most recent scores for a standard are 1, 1, 1, 4, and 4, respectively, and all have different metrics. The </a:t>
            </a:r>
            <a:r>
              <a:rPr lang="en-US" dirty="0">
                <a:solidFill>
                  <a:schemeClr val="accent6">
                    <a:lumMod val="75000"/>
                  </a:schemeClr>
                </a:solidFill>
              </a:rPr>
              <a:t>Professional Judgment Indicator appears on the calculated final grade field to bring to your attention to the fact that one of the three most recent scores is actually higher than the final grade</a:t>
            </a:r>
            <a:r>
              <a:rPr lang="en-US" dirty="0"/>
              <a:t>. </a:t>
            </a:r>
          </a:p>
          <a:p>
            <a:r>
              <a:rPr lang="en-US" dirty="0"/>
              <a:t>Using your professional judgment, you can decide how you want to impact the final grade. </a:t>
            </a:r>
            <a:r>
              <a:rPr lang="en-US" dirty="0">
                <a:solidFill>
                  <a:schemeClr val="accent6">
                    <a:lumMod val="75000"/>
                  </a:schemeClr>
                </a:solidFill>
              </a:rPr>
              <a:t>You may override the final grade, or you can make the score anomaly exempt</a:t>
            </a:r>
            <a:r>
              <a:rPr lang="en-US" dirty="0"/>
              <a:t>.</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760" y="403824"/>
            <a:ext cx="4843780" cy="101381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1700" y="644030"/>
            <a:ext cx="760730" cy="710015"/>
          </a:xfrm>
          <a:prstGeom prst="rect">
            <a:avLst/>
          </a:prstGeom>
        </p:spPr>
      </p:pic>
    </p:spTree>
    <p:extLst>
      <p:ext uri="{BB962C8B-B14F-4D97-AF65-F5344CB8AC3E}">
        <p14:creationId xmlns:p14="http://schemas.microsoft.com/office/powerpoint/2010/main" val="17121476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915" y="-88431"/>
            <a:ext cx="8594590" cy="1143000"/>
          </a:xfrm>
        </p:spPr>
        <p:txBody>
          <a:bodyPr>
            <a:normAutofit/>
          </a:bodyPr>
          <a:lstStyle/>
          <a:p>
            <a:r>
              <a:rPr lang="en-US" b="1" dirty="0">
                <a:solidFill>
                  <a:schemeClr val="tx2">
                    <a:lumMod val="60000"/>
                    <a:lumOff val="40000"/>
                  </a:schemeClr>
                </a:solidFill>
              </a:rPr>
              <a:t>More in-depth Grade Scale Info</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96603" y="859609"/>
            <a:ext cx="2038385" cy="1272075"/>
          </a:xfrm>
        </p:spPr>
      </p:pic>
      <p:sp>
        <p:nvSpPr>
          <p:cNvPr id="7" name="TextBox 6"/>
          <p:cNvSpPr txBox="1"/>
          <p:nvPr/>
        </p:nvSpPr>
        <p:spPr>
          <a:xfrm>
            <a:off x="4760253" y="1116109"/>
            <a:ext cx="2815194" cy="830997"/>
          </a:xfrm>
          <a:prstGeom prst="rect">
            <a:avLst/>
          </a:prstGeom>
          <a:noFill/>
        </p:spPr>
        <p:txBody>
          <a:bodyPr wrap="none" rtlCol="0">
            <a:spAutoFit/>
          </a:bodyPr>
          <a:lstStyle/>
          <a:p>
            <a:r>
              <a:rPr lang="en-US" sz="2400" b="1" i="1" dirty="0"/>
              <a:t>Episode 12   3/24/17</a:t>
            </a:r>
          </a:p>
          <a:p>
            <a:r>
              <a:rPr lang="en-US" sz="2400" b="1" i="1" dirty="0"/>
              <a:t>11 MIN TIME STAMP</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05" y="2226820"/>
            <a:ext cx="6191166" cy="3943688"/>
          </a:xfrm>
          <a:prstGeom prst="rect">
            <a:avLst/>
          </a:prstGeom>
        </p:spPr>
      </p:pic>
      <p:sp>
        <p:nvSpPr>
          <p:cNvPr id="3" name="Rectangle 2"/>
          <p:cNvSpPr/>
          <p:nvPr/>
        </p:nvSpPr>
        <p:spPr>
          <a:xfrm>
            <a:off x="1007190" y="6328188"/>
            <a:ext cx="5834867" cy="461665"/>
          </a:xfrm>
          <a:prstGeom prst="rect">
            <a:avLst/>
          </a:prstGeom>
        </p:spPr>
        <p:txBody>
          <a:bodyPr wrap="none">
            <a:spAutoFit/>
          </a:bodyPr>
          <a:lstStyle/>
          <a:p>
            <a:r>
              <a:rPr lang="en-US" sz="2400" b="1" dirty="0"/>
              <a:t>https://</a:t>
            </a:r>
            <a:r>
              <a:rPr lang="en-US" sz="2400" b="1" dirty="0" err="1"/>
              <a:t>support.powerschool.com</a:t>
            </a:r>
            <a:r>
              <a:rPr lang="en-US" sz="2400" b="1" dirty="0"/>
              <a:t>/d/insider</a:t>
            </a:r>
          </a:p>
        </p:txBody>
      </p:sp>
    </p:spTree>
    <p:extLst>
      <p:ext uri="{BB962C8B-B14F-4D97-AF65-F5344CB8AC3E}">
        <p14:creationId xmlns:p14="http://schemas.microsoft.com/office/powerpoint/2010/main" val="1734916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chemeClr val="tx2">
                    <a:lumMod val="60000"/>
                    <a:lumOff val="40000"/>
                  </a:schemeClr>
                </a:solidFill>
              </a:rPr>
              <a:t>Standards Spreadsheets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1" y="1417638"/>
            <a:ext cx="9147811" cy="219932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820" y="3840480"/>
            <a:ext cx="7546340" cy="2426666"/>
          </a:xfrm>
          <a:prstGeom prst="rect">
            <a:avLst/>
          </a:prstGeom>
        </p:spPr>
      </p:pic>
      <p:sp>
        <p:nvSpPr>
          <p:cNvPr id="3" name="Frame 2"/>
          <p:cNvSpPr/>
          <p:nvPr/>
        </p:nvSpPr>
        <p:spPr>
          <a:xfrm>
            <a:off x="6604000" y="3738880"/>
            <a:ext cx="1219200" cy="2600960"/>
          </a:xfrm>
          <a:prstGeom prst="frame">
            <a:avLst>
              <a:gd name="adj1" fmla="val 583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6541806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66900"/>
            <a:ext cx="9144000" cy="3404103"/>
          </a:xfrm>
          <a:prstGeom prst="rect">
            <a:avLst/>
          </a:prstGeom>
        </p:spPr>
      </p:pic>
      <p:sp>
        <p:nvSpPr>
          <p:cNvPr id="7" name="Title 1"/>
          <p:cNvSpPr txBox="1">
            <a:spLocks/>
          </p:cNvSpPr>
          <p:nvPr/>
        </p:nvSpPr>
        <p:spPr>
          <a:xfrm>
            <a:off x="457200" y="96838"/>
            <a:ext cx="8229600" cy="1414462"/>
          </a:xfrm>
          <a:prstGeom prst="rect">
            <a:avLst/>
          </a:prstGeom>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400" b="1" i="1" dirty="0">
                <a:solidFill>
                  <a:schemeClr val="tx2">
                    <a:lumMod val="60000"/>
                    <a:lumOff val="40000"/>
                  </a:schemeClr>
                </a:solidFill>
              </a:rPr>
              <a:t>Grade Scale per Student</a:t>
            </a:r>
            <a:br>
              <a:rPr lang="en-US" sz="5300" b="1" i="1" dirty="0">
                <a:solidFill>
                  <a:schemeClr val="accent1">
                    <a:lumMod val="75000"/>
                  </a:schemeClr>
                </a:solidFill>
              </a:rPr>
            </a:br>
            <a:r>
              <a:rPr lang="en-US" sz="3600" b="1" i="1" dirty="0">
                <a:solidFill>
                  <a:srgbClr val="FF0000"/>
                </a:solidFill>
              </a:rPr>
              <a:t>(changing scales)</a:t>
            </a:r>
            <a:endParaRPr lang="en-US" sz="3600" b="1" i="1" dirty="0">
              <a:solidFill>
                <a:schemeClr val="accent1">
                  <a:lumMod val="75000"/>
                </a:schemeClr>
              </a:solidFill>
            </a:endParaRPr>
          </a:p>
        </p:txBody>
      </p:sp>
    </p:spTree>
    <p:extLst>
      <p:ext uri="{BB962C8B-B14F-4D97-AF65-F5344CB8AC3E}">
        <p14:creationId xmlns:p14="http://schemas.microsoft.com/office/powerpoint/2010/main" val="15167487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600" y="685800"/>
            <a:ext cx="8293100" cy="5130800"/>
          </a:xfrm>
          <a:prstGeom prst="rect">
            <a:avLst/>
          </a:prstGeom>
        </p:spPr>
      </p:pic>
      <p:sp>
        <p:nvSpPr>
          <p:cNvPr id="5" name="Rectangle 4"/>
          <p:cNvSpPr/>
          <p:nvPr/>
        </p:nvSpPr>
        <p:spPr>
          <a:xfrm>
            <a:off x="91237" y="-44966"/>
            <a:ext cx="9085051" cy="830997"/>
          </a:xfrm>
          <a:prstGeom prst="rect">
            <a:avLst/>
          </a:prstGeom>
        </p:spPr>
        <p:txBody>
          <a:bodyPr wrap="none">
            <a:spAutoFit/>
          </a:bodyPr>
          <a:lstStyle/>
          <a:p>
            <a:r>
              <a:rPr lang="en-US" sz="4800" b="1" i="1" dirty="0">
                <a:solidFill>
                  <a:schemeClr val="tx2">
                    <a:lumMod val="60000"/>
                    <a:lumOff val="40000"/>
                  </a:schemeClr>
                </a:solidFill>
              </a:rPr>
              <a:t>Visual Cues  - Changed Grade Scale</a:t>
            </a:r>
            <a:endParaRPr lang="en-US" sz="4800" dirty="0">
              <a:solidFill>
                <a:schemeClr val="tx2">
                  <a:lumMod val="60000"/>
                  <a:lumOff val="40000"/>
                </a:schemeClr>
              </a:solidFill>
            </a:endParaRPr>
          </a:p>
        </p:txBody>
      </p:sp>
    </p:spTree>
    <p:extLst>
      <p:ext uri="{BB962C8B-B14F-4D97-AF65-F5344CB8AC3E}">
        <p14:creationId xmlns:p14="http://schemas.microsoft.com/office/powerpoint/2010/main" val="13651832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118B7-0564-764B-AC46-70735FECD996}"/>
              </a:ext>
            </a:extLst>
          </p:cNvPr>
          <p:cNvSpPr>
            <a:spLocks noGrp="1"/>
          </p:cNvSpPr>
          <p:nvPr>
            <p:ph type="title"/>
          </p:nvPr>
        </p:nvSpPr>
        <p:spPr/>
        <p:txBody>
          <a:bodyPr/>
          <a:lstStyle/>
          <a:p>
            <a:r>
              <a:rPr lang="en-US" dirty="0"/>
              <a:t>Standard Grade Rollup Settings</a:t>
            </a:r>
          </a:p>
        </p:txBody>
      </p:sp>
      <p:pic>
        <p:nvPicPr>
          <p:cNvPr id="5" name="Content Placeholder 4">
            <a:extLst>
              <a:ext uri="{FF2B5EF4-FFF2-40B4-BE49-F238E27FC236}">
                <a16:creationId xmlns:a16="http://schemas.microsoft.com/office/drawing/2014/main" id="{66B190DE-AF57-4846-B57F-0423750C2E9D}"/>
              </a:ext>
            </a:extLst>
          </p:cNvPr>
          <p:cNvPicPr>
            <a:picLocks noGrp="1" noChangeAspect="1"/>
          </p:cNvPicPr>
          <p:nvPr>
            <p:ph idx="1"/>
          </p:nvPr>
        </p:nvPicPr>
        <p:blipFill>
          <a:blip r:embed="rId2"/>
          <a:stretch>
            <a:fillRect/>
          </a:stretch>
        </p:blipFill>
        <p:spPr>
          <a:xfrm>
            <a:off x="-14748" y="2426267"/>
            <a:ext cx="9213168" cy="3217296"/>
          </a:xfrm>
        </p:spPr>
      </p:pic>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5F327B15-CAB9-8642-B887-D6F47E4FE34F}"/>
                  </a:ext>
                </a:extLst>
              </p14:cNvPr>
              <p14:cNvContentPartPr/>
              <p14:nvPr/>
            </p14:nvContentPartPr>
            <p14:xfrm>
              <a:off x="116973" y="4887315"/>
              <a:ext cx="7610400" cy="968760"/>
            </p14:xfrm>
          </p:contentPart>
        </mc:Choice>
        <mc:Fallback xmlns="">
          <p:pic>
            <p:nvPicPr>
              <p:cNvPr id="6" name="Ink 5">
                <a:extLst>
                  <a:ext uri="{FF2B5EF4-FFF2-40B4-BE49-F238E27FC236}">
                    <a16:creationId xmlns:a16="http://schemas.microsoft.com/office/drawing/2014/main" id="{5F327B15-CAB9-8642-B887-D6F47E4FE34F}"/>
                  </a:ext>
                </a:extLst>
              </p:cNvPr>
              <p:cNvPicPr/>
              <p:nvPr/>
            </p:nvPicPr>
            <p:blipFill>
              <a:blip r:embed="rId4"/>
              <a:stretch>
                <a:fillRect/>
              </a:stretch>
            </p:blipFill>
            <p:spPr>
              <a:xfrm>
                <a:off x="80973" y="4815675"/>
                <a:ext cx="7682040" cy="1112400"/>
              </a:xfrm>
              <a:prstGeom prst="rect">
                <a:avLst/>
              </a:prstGeom>
            </p:spPr>
          </p:pic>
        </mc:Fallback>
      </mc:AlternateContent>
    </p:spTree>
    <p:extLst>
      <p:ext uri="{BB962C8B-B14F-4D97-AF65-F5344CB8AC3E}">
        <p14:creationId xmlns:p14="http://schemas.microsoft.com/office/powerpoint/2010/main" val="3913428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1402"/>
            <a:ext cx="9144000" cy="1143000"/>
          </a:xfrm>
        </p:spPr>
        <p:txBody>
          <a:bodyPr>
            <a:noAutofit/>
          </a:bodyPr>
          <a:lstStyle/>
          <a:p>
            <a:r>
              <a:rPr lang="en-US" sz="3600" b="1" dirty="0">
                <a:solidFill>
                  <a:schemeClr val="tx2">
                    <a:lumMod val="60000"/>
                    <a:lumOff val="40000"/>
                  </a:schemeClr>
                </a:solidFill>
              </a:rPr>
              <a:t>PS 12.0.1 &gt;Transfer Students and Grades </a:t>
            </a:r>
            <a:br>
              <a:rPr lang="en-US" sz="3600" b="1" dirty="0">
                <a:solidFill>
                  <a:schemeClr val="tx2">
                    <a:lumMod val="60000"/>
                    <a:lumOff val="40000"/>
                  </a:schemeClr>
                </a:solidFill>
              </a:rPr>
            </a:br>
            <a:r>
              <a:rPr lang="en-US" sz="2400" b="1" dirty="0">
                <a:solidFill>
                  <a:srgbClr val="FF0000"/>
                </a:solidFill>
              </a:rPr>
              <a:t>KB 81397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99" y="3783133"/>
            <a:ext cx="7772400" cy="3142599"/>
          </a:xfrm>
          <a:prstGeom prst="rect">
            <a:avLst/>
          </a:prstGeom>
        </p:spPr>
      </p:pic>
      <p:sp>
        <p:nvSpPr>
          <p:cNvPr id="5" name="TextBox 4"/>
          <p:cNvSpPr txBox="1"/>
          <p:nvPr/>
        </p:nvSpPr>
        <p:spPr>
          <a:xfrm>
            <a:off x="211879" y="748575"/>
            <a:ext cx="8541827" cy="3323987"/>
          </a:xfrm>
          <a:prstGeom prst="rect">
            <a:avLst/>
          </a:prstGeom>
          <a:noFill/>
        </p:spPr>
        <p:txBody>
          <a:bodyPr wrap="square" rtlCol="0">
            <a:spAutoFit/>
          </a:bodyPr>
          <a:lstStyle/>
          <a:p>
            <a:r>
              <a:rPr lang="en-US" sz="2400" dirty="0"/>
              <a:t>PS recently created district-level options to allow districts to choose how to handle standards grades for transferred students. </a:t>
            </a:r>
            <a:br>
              <a:rPr lang="en-US" sz="2400" dirty="0"/>
            </a:br>
            <a:r>
              <a:rPr lang="en-US" sz="2400" dirty="0"/>
              <a:t>1) DATs will report a grade based on the options set</a:t>
            </a:r>
          </a:p>
          <a:p>
            <a:r>
              <a:rPr lang="en-US" sz="2400" dirty="0"/>
              <a:t>2) Fixed pre-existing issue regarding not honoring excluded grades</a:t>
            </a:r>
          </a:p>
          <a:p>
            <a:r>
              <a:rPr lang="en-US" sz="2400" dirty="0"/>
              <a:t>3) Updated the standards grade rollup drawer to more clearly report to admins what is and what is not included in the standards grade rollup for a particular standard. </a:t>
            </a:r>
          </a:p>
          <a:p>
            <a:r>
              <a:rPr lang="en-US" sz="2400" dirty="0"/>
              <a:t>4) Portal shows only the grades that contribute to the rollup.</a:t>
            </a:r>
          </a:p>
          <a:p>
            <a:endParaRPr lang="en-US" dirty="0"/>
          </a:p>
        </p:txBody>
      </p:sp>
    </p:spTree>
    <p:extLst>
      <p:ext uri="{BB962C8B-B14F-4D97-AF65-F5344CB8AC3E}">
        <p14:creationId xmlns:p14="http://schemas.microsoft.com/office/powerpoint/2010/main" val="954554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1402"/>
            <a:ext cx="9144000" cy="1143000"/>
          </a:xfrm>
        </p:spPr>
        <p:txBody>
          <a:bodyPr>
            <a:noAutofit/>
          </a:bodyPr>
          <a:lstStyle/>
          <a:p>
            <a:r>
              <a:rPr lang="en-US" sz="3600" b="1" dirty="0">
                <a:solidFill>
                  <a:schemeClr val="tx2">
                    <a:lumMod val="60000"/>
                    <a:lumOff val="40000"/>
                  </a:schemeClr>
                </a:solidFill>
              </a:rPr>
              <a:t>Standards Grade Rollup Settings Talking Points</a:t>
            </a:r>
            <a:br>
              <a:rPr lang="en-US" sz="3600" b="1" dirty="0">
                <a:solidFill>
                  <a:schemeClr val="tx2">
                    <a:lumMod val="60000"/>
                    <a:lumOff val="40000"/>
                  </a:schemeClr>
                </a:solidFill>
              </a:rPr>
            </a:br>
            <a:endParaRPr lang="en-US" sz="2400" b="1" dirty="0">
              <a:solidFill>
                <a:srgbClr val="FF0000"/>
              </a:solidFill>
            </a:endParaRPr>
          </a:p>
        </p:txBody>
      </p:sp>
      <p:grpSp>
        <p:nvGrpSpPr>
          <p:cNvPr id="29" name="Group 28"/>
          <p:cNvGrpSpPr/>
          <p:nvPr/>
        </p:nvGrpSpPr>
        <p:grpSpPr>
          <a:xfrm>
            <a:off x="359770" y="1380565"/>
            <a:ext cx="8380441" cy="830997"/>
            <a:chOff x="359770" y="1380565"/>
            <a:chExt cx="8380441" cy="830997"/>
          </a:xfrm>
        </p:grpSpPr>
        <p:sp>
          <p:nvSpPr>
            <p:cNvPr id="3" name="Smiley Face 2"/>
            <p:cNvSpPr/>
            <p:nvPr/>
          </p:nvSpPr>
          <p:spPr>
            <a:xfrm>
              <a:off x="359770" y="1416423"/>
              <a:ext cx="606479" cy="606479"/>
            </a:xfrm>
            <a:prstGeom prst="smileyFace">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stretch>
              <a:fillRect/>
            </a:stretch>
          </p:blipFill>
          <p:spPr>
            <a:xfrm rot="10800000" flipV="1">
              <a:off x="8021472" y="1416423"/>
              <a:ext cx="718739" cy="718739"/>
            </a:xfrm>
            <a:prstGeom prst="rect">
              <a:avLst/>
            </a:prstGeom>
          </p:spPr>
        </p:pic>
        <p:sp>
          <p:nvSpPr>
            <p:cNvPr id="10" name="TextBox 9"/>
            <p:cNvSpPr txBox="1"/>
            <p:nvPr/>
          </p:nvSpPr>
          <p:spPr>
            <a:xfrm>
              <a:off x="1453364" y="1380565"/>
              <a:ext cx="6067751" cy="830997"/>
            </a:xfrm>
            <a:prstGeom prst="rect">
              <a:avLst/>
            </a:prstGeom>
            <a:noFill/>
          </p:spPr>
          <p:txBody>
            <a:bodyPr wrap="none" rtlCol="0">
              <a:spAutoFit/>
            </a:bodyPr>
            <a:lstStyle/>
            <a:p>
              <a:pPr algn="ctr"/>
              <a:r>
                <a:rPr lang="en-US" sz="2400" dirty="0"/>
                <a:t>SENDING TEACHER EXCLUDING </a:t>
              </a:r>
            </a:p>
            <a:p>
              <a:pPr algn="ctr"/>
              <a:r>
                <a:rPr lang="en-US" sz="2400" dirty="0"/>
                <a:t>STANDARD SECTION GRADES ALREADY SCORED</a:t>
              </a:r>
            </a:p>
          </p:txBody>
        </p:sp>
      </p:grpSp>
      <p:sp>
        <p:nvSpPr>
          <p:cNvPr id="11" name="TextBox 10"/>
          <p:cNvSpPr txBox="1"/>
          <p:nvPr/>
        </p:nvSpPr>
        <p:spPr>
          <a:xfrm>
            <a:off x="1750" y="528919"/>
            <a:ext cx="1056701" cy="646331"/>
          </a:xfrm>
          <a:prstGeom prst="rect">
            <a:avLst/>
          </a:prstGeom>
          <a:noFill/>
        </p:spPr>
        <p:txBody>
          <a:bodyPr wrap="none" rtlCol="0">
            <a:spAutoFit/>
          </a:bodyPr>
          <a:lstStyle/>
          <a:p>
            <a:pPr algn="ctr"/>
            <a:r>
              <a:rPr lang="en-US" b="1" dirty="0"/>
              <a:t>START</a:t>
            </a:r>
          </a:p>
          <a:p>
            <a:pPr algn="ctr"/>
            <a:r>
              <a:rPr lang="en-US" b="1" dirty="0"/>
              <a:t>OF TERM</a:t>
            </a:r>
          </a:p>
        </p:txBody>
      </p:sp>
      <p:sp>
        <p:nvSpPr>
          <p:cNvPr id="12" name="TextBox 11"/>
          <p:cNvSpPr txBox="1"/>
          <p:nvPr/>
        </p:nvSpPr>
        <p:spPr>
          <a:xfrm>
            <a:off x="7756211" y="528919"/>
            <a:ext cx="1056701" cy="646331"/>
          </a:xfrm>
          <a:prstGeom prst="rect">
            <a:avLst/>
          </a:prstGeom>
          <a:noFill/>
        </p:spPr>
        <p:txBody>
          <a:bodyPr wrap="none" rtlCol="0">
            <a:spAutoFit/>
          </a:bodyPr>
          <a:lstStyle/>
          <a:p>
            <a:pPr algn="ctr"/>
            <a:r>
              <a:rPr lang="en-US" b="1" dirty="0"/>
              <a:t>END </a:t>
            </a:r>
          </a:p>
          <a:p>
            <a:pPr algn="ctr"/>
            <a:r>
              <a:rPr lang="en-US" b="1" dirty="0"/>
              <a:t>OF TERM</a:t>
            </a:r>
          </a:p>
        </p:txBody>
      </p:sp>
      <p:sp>
        <p:nvSpPr>
          <p:cNvPr id="15" name="TextBox 14"/>
          <p:cNvSpPr txBox="1"/>
          <p:nvPr/>
        </p:nvSpPr>
        <p:spPr>
          <a:xfrm>
            <a:off x="3919322" y="528919"/>
            <a:ext cx="1056701" cy="646331"/>
          </a:xfrm>
          <a:prstGeom prst="rect">
            <a:avLst/>
          </a:prstGeom>
          <a:noFill/>
        </p:spPr>
        <p:txBody>
          <a:bodyPr wrap="none" rtlCol="0">
            <a:spAutoFit/>
          </a:bodyPr>
          <a:lstStyle/>
          <a:p>
            <a:pPr algn="ctr"/>
            <a:r>
              <a:rPr lang="en-US" b="1" dirty="0"/>
              <a:t>MIDDLE</a:t>
            </a:r>
          </a:p>
          <a:p>
            <a:pPr algn="ctr"/>
            <a:r>
              <a:rPr lang="en-US" b="1" dirty="0"/>
              <a:t>OF TERM</a:t>
            </a:r>
          </a:p>
        </p:txBody>
      </p:sp>
      <p:grpSp>
        <p:nvGrpSpPr>
          <p:cNvPr id="28" name="Group 27"/>
          <p:cNvGrpSpPr/>
          <p:nvPr/>
        </p:nvGrpSpPr>
        <p:grpSpPr>
          <a:xfrm>
            <a:off x="350809" y="2339788"/>
            <a:ext cx="8380441" cy="830997"/>
            <a:chOff x="350809" y="2339788"/>
            <a:chExt cx="8380441" cy="830997"/>
          </a:xfrm>
        </p:grpSpPr>
        <p:sp>
          <p:nvSpPr>
            <p:cNvPr id="16" name="Smiley Face 15"/>
            <p:cNvSpPr/>
            <p:nvPr/>
          </p:nvSpPr>
          <p:spPr>
            <a:xfrm>
              <a:off x="350809" y="2393575"/>
              <a:ext cx="606479" cy="606479"/>
            </a:xfrm>
            <a:prstGeom prst="smileyFace">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2"/>
            <a:stretch>
              <a:fillRect/>
            </a:stretch>
          </p:blipFill>
          <p:spPr>
            <a:xfrm rot="10800000" flipV="1">
              <a:off x="8012511" y="2393575"/>
              <a:ext cx="718739" cy="718739"/>
            </a:xfrm>
            <a:prstGeom prst="rect">
              <a:avLst/>
            </a:prstGeom>
          </p:spPr>
        </p:pic>
        <p:sp>
          <p:nvSpPr>
            <p:cNvPr id="18" name="TextBox 17"/>
            <p:cNvSpPr txBox="1"/>
            <p:nvPr/>
          </p:nvSpPr>
          <p:spPr>
            <a:xfrm>
              <a:off x="913105" y="2339788"/>
              <a:ext cx="7130350" cy="830997"/>
            </a:xfrm>
            <a:prstGeom prst="rect">
              <a:avLst/>
            </a:prstGeom>
            <a:noFill/>
          </p:spPr>
          <p:txBody>
            <a:bodyPr wrap="none" rtlCol="0">
              <a:spAutoFit/>
            </a:bodyPr>
            <a:lstStyle/>
            <a:p>
              <a:pPr algn="ctr"/>
              <a:r>
                <a:rPr lang="en-US" sz="2400" dirty="0"/>
                <a:t>EXCLUDING GRADES FROM DROPPED CLASSES</a:t>
              </a:r>
            </a:p>
            <a:p>
              <a:pPr algn="ctr"/>
              <a:r>
                <a:rPr lang="en-US" sz="2400" dirty="0"/>
                <a:t>RECEIVING TEACHER </a:t>
              </a:r>
              <a:r>
                <a:rPr lang="mr-IN" sz="2400" dirty="0"/>
                <a:t>–</a:t>
              </a:r>
              <a:r>
                <a:rPr lang="en-US" sz="2400" dirty="0"/>
                <a:t> LOTS OF WORK AT END OF TERM</a:t>
              </a:r>
            </a:p>
          </p:txBody>
        </p:sp>
      </p:grpSp>
      <p:grpSp>
        <p:nvGrpSpPr>
          <p:cNvPr id="30" name="Group 29"/>
          <p:cNvGrpSpPr/>
          <p:nvPr/>
        </p:nvGrpSpPr>
        <p:grpSpPr>
          <a:xfrm>
            <a:off x="341848" y="3370727"/>
            <a:ext cx="8380441" cy="718739"/>
            <a:chOff x="341848" y="3370727"/>
            <a:chExt cx="8380441" cy="718739"/>
          </a:xfrm>
        </p:grpSpPr>
        <p:sp>
          <p:nvSpPr>
            <p:cNvPr id="19" name="Smiley Face 18"/>
            <p:cNvSpPr/>
            <p:nvPr/>
          </p:nvSpPr>
          <p:spPr>
            <a:xfrm>
              <a:off x="341848" y="3370727"/>
              <a:ext cx="606479" cy="606479"/>
            </a:xfrm>
            <a:prstGeom prst="smileyFace">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2"/>
            <a:stretch>
              <a:fillRect/>
            </a:stretch>
          </p:blipFill>
          <p:spPr>
            <a:xfrm rot="10800000" flipV="1">
              <a:off x="8003550" y="3370727"/>
              <a:ext cx="718739" cy="718739"/>
            </a:xfrm>
            <a:prstGeom prst="rect">
              <a:avLst/>
            </a:prstGeom>
          </p:spPr>
        </p:pic>
        <p:sp>
          <p:nvSpPr>
            <p:cNvPr id="21" name="TextBox 20"/>
            <p:cNvSpPr txBox="1"/>
            <p:nvPr/>
          </p:nvSpPr>
          <p:spPr>
            <a:xfrm>
              <a:off x="1791341" y="3478301"/>
              <a:ext cx="5355953" cy="461665"/>
            </a:xfrm>
            <a:prstGeom prst="rect">
              <a:avLst/>
            </a:prstGeom>
            <a:noFill/>
          </p:spPr>
          <p:txBody>
            <a:bodyPr wrap="none" rtlCol="0">
              <a:spAutoFit/>
            </a:bodyPr>
            <a:lstStyle/>
            <a:p>
              <a:pPr algn="ctr"/>
              <a:r>
                <a:rPr lang="en-US" sz="2400" dirty="0"/>
                <a:t>WHICH TEACHERS GRADES COUNT MORE</a:t>
              </a:r>
            </a:p>
          </p:txBody>
        </p:sp>
      </p:grpSp>
      <p:grpSp>
        <p:nvGrpSpPr>
          <p:cNvPr id="32" name="Group 31"/>
          <p:cNvGrpSpPr/>
          <p:nvPr/>
        </p:nvGrpSpPr>
        <p:grpSpPr>
          <a:xfrm>
            <a:off x="332887" y="4347879"/>
            <a:ext cx="8380441" cy="718739"/>
            <a:chOff x="332887" y="4347879"/>
            <a:chExt cx="8380441" cy="718739"/>
          </a:xfrm>
        </p:grpSpPr>
        <p:sp>
          <p:nvSpPr>
            <p:cNvPr id="22" name="Smiley Face 21"/>
            <p:cNvSpPr/>
            <p:nvPr/>
          </p:nvSpPr>
          <p:spPr>
            <a:xfrm>
              <a:off x="332887" y="4347879"/>
              <a:ext cx="606479" cy="606479"/>
            </a:xfrm>
            <a:prstGeom prst="smileyFace">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3" name="Picture 22"/>
            <p:cNvPicPr>
              <a:picLocks noChangeAspect="1"/>
            </p:cNvPicPr>
            <p:nvPr/>
          </p:nvPicPr>
          <p:blipFill>
            <a:blip r:embed="rId2"/>
            <a:stretch>
              <a:fillRect/>
            </a:stretch>
          </p:blipFill>
          <p:spPr>
            <a:xfrm rot="10800000" flipV="1">
              <a:off x="7994589" y="4347879"/>
              <a:ext cx="718739" cy="718739"/>
            </a:xfrm>
            <a:prstGeom prst="rect">
              <a:avLst/>
            </a:prstGeom>
          </p:spPr>
        </p:pic>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3089" y="4365808"/>
              <a:ext cx="6836681" cy="686654"/>
            </a:xfrm>
            <a:prstGeom prst="rect">
              <a:avLst/>
            </a:prstGeom>
          </p:spPr>
        </p:pic>
      </p:grpSp>
      <p:grpSp>
        <p:nvGrpSpPr>
          <p:cNvPr id="37" name="Group 36"/>
          <p:cNvGrpSpPr/>
          <p:nvPr/>
        </p:nvGrpSpPr>
        <p:grpSpPr>
          <a:xfrm>
            <a:off x="323926" y="5325031"/>
            <a:ext cx="8380441" cy="1476451"/>
            <a:chOff x="323926" y="5325031"/>
            <a:chExt cx="8380441" cy="1476451"/>
          </a:xfrm>
        </p:grpSpPr>
        <p:sp>
          <p:nvSpPr>
            <p:cNvPr id="25" name="Smiley Face 24"/>
            <p:cNvSpPr/>
            <p:nvPr/>
          </p:nvSpPr>
          <p:spPr>
            <a:xfrm>
              <a:off x="323926" y="5325031"/>
              <a:ext cx="606479" cy="606479"/>
            </a:xfrm>
            <a:prstGeom prst="smileyFace">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6" name="Picture 25"/>
            <p:cNvPicPr>
              <a:picLocks noChangeAspect="1"/>
            </p:cNvPicPr>
            <p:nvPr/>
          </p:nvPicPr>
          <p:blipFill>
            <a:blip r:embed="rId2"/>
            <a:stretch>
              <a:fillRect/>
            </a:stretch>
          </p:blipFill>
          <p:spPr>
            <a:xfrm rot="10800000" flipV="1">
              <a:off x="7985628" y="5325031"/>
              <a:ext cx="718739" cy="718739"/>
            </a:xfrm>
            <a:prstGeom prst="rect">
              <a:avLst/>
            </a:prstGeom>
          </p:spPr>
        </p:pic>
        <p:sp>
          <p:nvSpPr>
            <p:cNvPr id="27" name="TextBox 26"/>
            <p:cNvSpPr txBox="1"/>
            <p:nvPr/>
          </p:nvSpPr>
          <p:spPr>
            <a:xfrm>
              <a:off x="2157253" y="5970485"/>
              <a:ext cx="4588307" cy="830997"/>
            </a:xfrm>
            <a:prstGeom prst="rect">
              <a:avLst/>
            </a:prstGeom>
            <a:noFill/>
          </p:spPr>
          <p:txBody>
            <a:bodyPr wrap="none" rtlCol="0">
              <a:spAutoFit/>
            </a:bodyPr>
            <a:lstStyle/>
            <a:p>
              <a:pPr algn="ctr"/>
              <a:r>
                <a:rPr lang="en-US" sz="2400" dirty="0"/>
                <a:t>AVERAGE STANDARD GRADES </a:t>
              </a:r>
            </a:p>
            <a:p>
              <a:pPr algn="ctr"/>
              <a:r>
                <a:rPr lang="en-US" sz="2400" dirty="0"/>
                <a:t>SCORED TWICE IN THE SAME TERM</a:t>
              </a:r>
            </a:p>
          </p:txBody>
        </p:sp>
        <p:sp>
          <p:nvSpPr>
            <p:cNvPr id="33" name="Smiley Face 32"/>
            <p:cNvSpPr/>
            <p:nvPr/>
          </p:nvSpPr>
          <p:spPr>
            <a:xfrm>
              <a:off x="4144432" y="5363232"/>
              <a:ext cx="606479" cy="606479"/>
            </a:xfrm>
            <a:prstGeom prst="smileyFac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Arrow Connector 34"/>
            <p:cNvCxnSpPr/>
            <p:nvPr/>
          </p:nvCxnSpPr>
          <p:spPr>
            <a:xfrm>
              <a:off x="1058451" y="5646199"/>
              <a:ext cx="2860871" cy="0"/>
            </a:xfrm>
            <a:prstGeom prst="straightConnector1">
              <a:avLst/>
            </a:prstGeom>
            <a:ln w="85725">
              <a:tailEnd type="triangle"/>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a:off x="4993945" y="5673096"/>
              <a:ext cx="2860871" cy="0"/>
            </a:xfrm>
            <a:prstGeom prst="straightConnector1">
              <a:avLst/>
            </a:prstGeom>
            <a:ln w="85725">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98668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additive="base">
                                        <p:cTn id="13" dur="500" fill="hold"/>
                                        <p:tgtEl>
                                          <p:spTgt spid="28"/>
                                        </p:tgtEl>
                                        <p:attrNameLst>
                                          <p:attrName>ppt_x</p:attrName>
                                        </p:attrNameLst>
                                      </p:cBhvr>
                                      <p:tavLst>
                                        <p:tav tm="0">
                                          <p:val>
                                            <p:strVal val="1+#ppt_w/2"/>
                                          </p:val>
                                        </p:tav>
                                        <p:tav tm="100000">
                                          <p:val>
                                            <p:strVal val="#ppt_x"/>
                                          </p:val>
                                        </p:tav>
                                      </p:tavLst>
                                    </p:anim>
                                    <p:anim calcmode="lin" valueType="num">
                                      <p:cBhvr additive="base">
                                        <p:cTn id="14"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0-#ppt_w/2"/>
                                          </p:val>
                                        </p:tav>
                                        <p:tav tm="100000">
                                          <p:val>
                                            <p:strVal val="#ppt_x"/>
                                          </p:val>
                                        </p:tav>
                                      </p:tavLst>
                                    </p:anim>
                                    <p:anim calcmode="lin" valueType="num">
                                      <p:cBhvr additive="base">
                                        <p:cTn id="20"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additive="base">
                                        <p:cTn id="25" dur="500" fill="hold"/>
                                        <p:tgtEl>
                                          <p:spTgt spid="32"/>
                                        </p:tgtEl>
                                        <p:attrNameLst>
                                          <p:attrName>ppt_x</p:attrName>
                                        </p:attrNameLst>
                                      </p:cBhvr>
                                      <p:tavLst>
                                        <p:tav tm="0">
                                          <p:val>
                                            <p:strVal val="1+#ppt_w/2"/>
                                          </p:val>
                                        </p:tav>
                                        <p:tav tm="100000">
                                          <p:val>
                                            <p:strVal val="#ppt_x"/>
                                          </p:val>
                                        </p:tav>
                                      </p:tavLst>
                                    </p:anim>
                                    <p:anim calcmode="lin" valueType="num">
                                      <p:cBhvr additive="base">
                                        <p:cTn id="26"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additive="base">
                                        <p:cTn id="31" dur="500" fill="hold"/>
                                        <p:tgtEl>
                                          <p:spTgt spid="37"/>
                                        </p:tgtEl>
                                        <p:attrNameLst>
                                          <p:attrName>ppt_x</p:attrName>
                                        </p:attrNameLst>
                                      </p:cBhvr>
                                      <p:tavLst>
                                        <p:tav tm="0">
                                          <p:val>
                                            <p:strVal val="#ppt_x"/>
                                          </p:val>
                                        </p:tav>
                                        <p:tav tm="100000">
                                          <p:val>
                                            <p:strVal val="#ppt_x"/>
                                          </p:val>
                                        </p:tav>
                                      </p:tavLst>
                                    </p:anim>
                                    <p:anim calcmode="lin" valueType="num">
                                      <p:cBhvr additive="base">
                                        <p:cTn id="32"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5909"/>
            <a:ext cx="7886700" cy="1037382"/>
          </a:xfrm>
        </p:spPr>
        <p:txBody>
          <a:bodyPr>
            <a:normAutofit/>
          </a:bodyPr>
          <a:lstStyle/>
          <a:p>
            <a:pPr algn="ctr"/>
            <a:r>
              <a:rPr lang="en-US" sz="4800" b="1" i="1" dirty="0">
                <a:solidFill>
                  <a:schemeClr val="accent1">
                    <a:lumMod val="75000"/>
                  </a:schemeClr>
                </a:solidFill>
                <a:latin typeface="+mn-lt"/>
              </a:rPr>
              <a:t>Once on PS 12.0.X</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865" y="1152914"/>
            <a:ext cx="6820868" cy="4055356"/>
          </a:xfrm>
          <a:prstGeom prst="rect">
            <a:avLst/>
          </a:prstGeom>
        </p:spPr>
      </p:pic>
      <p:sp>
        <p:nvSpPr>
          <p:cNvPr id="7" name="TextBox 6"/>
          <p:cNvSpPr txBox="1"/>
          <p:nvPr/>
        </p:nvSpPr>
        <p:spPr>
          <a:xfrm>
            <a:off x="2387111" y="4236718"/>
            <a:ext cx="6633228" cy="923330"/>
          </a:xfrm>
          <a:prstGeom prst="rect">
            <a:avLst/>
          </a:prstGeom>
          <a:solidFill>
            <a:schemeClr val="accent5">
              <a:lumMod val="20000"/>
              <a:lumOff val="80000"/>
            </a:schemeClr>
          </a:solidFill>
        </p:spPr>
        <p:txBody>
          <a:bodyPr wrap="square" rtlCol="0">
            <a:spAutoFit/>
          </a:bodyPr>
          <a:lstStyle/>
          <a:p>
            <a:r>
              <a:rPr lang="en-US" sz="1350" i="1" dirty="0"/>
              <a:t>When there are grades only from dropped classes</a:t>
            </a:r>
            <a:r>
              <a:rPr lang="en-US" sz="1350" dirty="0"/>
              <a:t>, the district has the option to report the average of all dropped grades, or just the grade from the most recently enrolled class. Use the </a:t>
            </a:r>
            <a:r>
              <a:rPr lang="en-US" sz="1350" b="1" dirty="0"/>
              <a:t>Calculation Method When Only Dropped Classes </a:t>
            </a:r>
            <a:r>
              <a:rPr lang="en-US" sz="1350" dirty="0"/>
              <a:t>menu to choose whether to average the grades or to use </a:t>
            </a:r>
            <a:r>
              <a:rPr lang="en-US" sz="1350" b="1" dirty="0"/>
              <a:t>Most Recent Enrolled </a:t>
            </a:r>
            <a:r>
              <a:rPr lang="en-US" sz="1350" dirty="0"/>
              <a:t>only the last grade. </a:t>
            </a:r>
          </a:p>
        </p:txBody>
      </p:sp>
      <p:grpSp>
        <p:nvGrpSpPr>
          <p:cNvPr id="11" name="Group 10"/>
          <p:cNvGrpSpPr/>
          <p:nvPr/>
        </p:nvGrpSpPr>
        <p:grpSpPr>
          <a:xfrm>
            <a:off x="2649199" y="2506315"/>
            <a:ext cx="6061732" cy="639719"/>
            <a:chOff x="3532265" y="3255391"/>
            <a:chExt cx="8082309" cy="852957"/>
          </a:xfrm>
        </p:grpSpPr>
        <p:sp>
          <p:nvSpPr>
            <p:cNvPr id="5" name="TextBox 4"/>
            <p:cNvSpPr txBox="1"/>
            <p:nvPr/>
          </p:nvSpPr>
          <p:spPr>
            <a:xfrm>
              <a:off x="4007048" y="3431241"/>
              <a:ext cx="7607526" cy="677107"/>
            </a:xfrm>
            <a:prstGeom prst="rect">
              <a:avLst/>
            </a:prstGeom>
            <a:solidFill>
              <a:schemeClr val="accent6">
                <a:lumMod val="20000"/>
                <a:lumOff val="80000"/>
              </a:schemeClr>
            </a:solidFill>
          </p:spPr>
          <p:txBody>
            <a:bodyPr wrap="square" rtlCol="0">
              <a:spAutoFit/>
            </a:bodyPr>
            <a:lstStyle/>
            <a:p>
              <a:r>
                <a:rPr lang="en-US" sz="1350" dirty="0"/>
                <a:t>If checked, any grades a teacher marked exempt are not included in the standard grade rollup. </a:t>
              </a:r>
            </a:p>
          </p:txBody>
        </p:sp>
        <p:sp>
          <p:nvSpPr>
            <p:cNvPr id="8" name="TextBox 7"/>
            <p:cNvSpPr txBox="1"/>
            <p:nvPr/>
          </p:nvSpPr>
          <p:spPr>
            <a:xfrm>
              <a:off x="3532265" y="3255391"/>
              <a:ext cx="502701" cy="738663"/>
            </a:xfrm>
            <a:prstGeom prst="rect">
              <a:avLst/>
            </a:prstGeom>
            <a:noFill/>
          </p:spPr>
          <p:txBody>
            <a:bodyPr wrap="none" rtlCol="0">
              <a:spAutoFit/>
            </a:bodyPr>
            <a:lstStyle/>
            <a:p>
              <a:r>
                <a:rPr lang="en-US" sz="3000" dirty="0">
                  <a:solidFill>
                    <a:schemeClr val="accent1">
                      <a:lumMod val="75000"/>
                    </a:schemeClr>
                  </a:solidFill>
                </a:rPr>
                <a:t>√</a:t>
              </a:r>
            </a:p>
          </p:txBody>
        </p:sp>
      </p:grpSp>
      <p:grpSp>
        <p:nvGrpSpPr>
          <p:cNvPr id="10" name="Group 9"/>
          <p:cNvGrpSpPr/>
          <p:nvPr/>
        </p:nvGrpSpPr>
        <p:grpSpPr>
          <a:xfrm>
            <a:off x="2672583" y="3125141"/>
            <a:ext cx="6048543" cy="715581"/>
            <a:chOff x="3563444" y="4080495"/>
            <a:chExt cx="8064724" cy="954108"/>
          </a:xfrm>
        </p:grpSpPr>
        <p:sp>
          <p:nvSpPr>
            <p:cNvPr id="6" name="TextBox 5"/>
            <p:cNvSpPr txBox="1"/>
            <p:nvPr/>
          </p:nvSpPr>
          <p:spPr>
            <a:xfrm>
              <a:off x="4020641" y="4080495"/>
              <a:ext cx="7607527" cy="954108"/>
            </a:xfrm>
            <a:prstGeom prst="rect">
              <a:avLst/>
            </a:prstGeom>
            <a:solidFill>
              <a:schemeClr val="accent4">
                <a:lumMod val="20000"/>
                <a:lumOff val="80000"/>
              </a:schemeClr>
            </a:solidFill>
          </p:spPr>
          <p:txBody>
            <a:bodyPr wrap="square" rtlCol="0">
              <a:spAutoFit/>
            </a:bodyPr>
            <a:lstStyle/>
            <a:p>
              <a:r>
                <a:rPr lang="en-US" sz="1350" dirty="0"/>
                <a:t>If checked, any grades from classes the student has dropped will not be included in the standard grade rollup unless there are no active grades. In the case of no active grades, grades from dropped classes are included. </a:t>
              </a:r>
            </a:p>
          </p:txBody>
        </p:sp>
        <p:sp>
          <p:nvSpPr>
            <p:cNvPr id="9" name="TextBox 8"/>
            <p:cNvSpPr txBox="1"/>
            <p:nvPr/>
          </p:nvSpPr>
          <p:spPr>
            <a:xfrm>
              <a:off x="3563444" y="4150836"/>
              <a:ext cx="502701" cy="738664"/>
            </a:xfrm>
            <a:prstGeom prst="rect">
              <a:avLst/>
            </a:prstGeom>
            <a:noFill/>
          </p:spPr>
          <p:txBody>
            <a:bodyPr wrap="none" rtlCol="0">
              <a:spAutoFit/>
            </a:bodyPr>
            <a:lstStyle/>
            <a:p>
              <a:r>
                <a:rPr lang="en-US" sz="3000" dirty="0">
                  <a:solidFill>
                    <a:schemeClr val="accent1">
                      <a:lumMod val="75000"/>
                    </a:schemeClr>
                  </a:solidFill>
                </a:rPr>
                <a:t>√</a:t>
              </a:r>
            </a:p>
          </p:txBody>
        </p:sp>
      </p:grpSp>
    </p:spTree>
    <p:extLst>
      <p:ext uri="{BB962C8B-B14F-4D97-AF65-F5344CB8AC3E}">
        <p14:creationId xmlns:p14="http://schemas.microsoft.com/office/powerpoint/2010/main" val="17622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1+#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041" y="1025889"/>
            <a:ext cx="915340" cy="1242779"/>
          </a:xfrm>
          <a:prstGeom prst="rect">
            <a:avLst/>
          </a:prstGeom>
        </p:spPr>
      </p:pic>
      <p:pic>
        <p:nvPicPr>
          <p:cNvPr id="10" name="Content Placeholder 3"/>
          <p:cNvPicPr>
            <a:picLocks noGrp="1" noChangeAspect="1"/>
          </p:cNvPicPr>
          <p:nvPr>
            <p:ph idx="1"/>
          </p:nvPr>
        </p:nvPicPr>
        <p:blipFill>
          <a:blip r:embed="rId3"/>
          <a:stretch>
            <a:fillRect/>
          </a:stretch>
        </p:blipFill>
        <p:spPr>
          <a:xfrm>
            <a:off x="1827833" y="2426734"/>
            <a:ext cx="5462902" cy="1403216"/>
          </a:xfr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1990" y="4845916"/>
            <a:ext cx="1233221" cy="1007008"/>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69080" y="4838310"/>
            <a:ext cx="1049232" cy="1011760"/>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16230" y="4428610"/>
            <a:ext cx="654245" cy="1511531"/>
          </a:xfrm>
          <a:prstGeom prst="rect">
            <a:avLst/>
          </a:prstGeom>
        </p:spPr>
      </p:pic>
      <p:grpSp>
        <p:nvGrpSpPr>
          <p:cNvPr id="33" name="Group 32"/>
          <p:cNvGrpSpPr/>
          <p:nvPr/>
        </p:nvGrpSpPr>
        <p:grpSpPr>
          <a:xfrm>
            <a:off x="1605821" y="1138315"/>
            <a:ext cx="2227914" cy="1253789"/>
            <a:chOff x="2141095" y="374753"/>
            <a:chExt cx="2970552" cy="1671719"/>
          </a:xfrm>
        </p:grpSpPr>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92258" y="374753"/>
              <a:ext cx="1319389" cy="1671719"/>
            </a:xfrm>
            <a:prstGeom prst="rect">
              <a:avLst/>
            </a:prstGeom>
          </p:spPr>
        </p:pic>
        <p:grpSp>
          <p:nvGrpSpPr>
            <p:cNvPr id="20" name="Group 19"/>
            <p:cNvGrpSpPr/>
            <p:nvPr/>
          </p:nvGrpSpPr>
          <p:grpSpPr>
            <a:xfrm>
              <a:off x="2141095" y="1248631"/>
              <a:ext cx="1594881" cy="562666"/>
              <a:chOff x="2380299" y="1222776"/>
              <a:chExt cx="2001156" cy="714832"/>
            </a:xfrm>
          </p:grpSpPr>
          <p:cxnSp>
            <p:nvCxnSpPr>
              <p:cNvPr id="17" name="Straight Arrow Connector 16"/>
              <p:cNvCxnSpPr/>
              <p:nvPr/>
            </p:nvCxnSpPr>
            <p:spPr>
              <a:xfrm>
                <a:off x="2383436" y="1222776"/>
                <a:ext cx="1918741"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380299" y="1311991"/>
                <a:ext cx="2001156" cy="625617"/>
              </a:xfrm>
              <a:prstGeom prst="rect">
                <a:avLst/>
              </a:prstGeom>
              <a:noFill/>
            </p:spPr>
            <p:txBody>
              <a:bodyPr wrap="none" rtlCol="0">
                <a:spAutoFit/>
              </a:bodyPr>
              <a:lstStyle/>
              <a:p>
                <a:r>
                  <a:rPr lang="en-US" dirty="0"/>
                  <a:t>NEIGHBOR</a:t>
                </a:r>
              </a:p>
            </p:txBody>
          </p:sp>
        </p:grpSp>
      </p:grpSp>
      <p:grpSp>
        <p:nvGrpSpPr>
          <p:cNvPr id="35" name="Group 34"/>
          <p:cNvGrpSpPr/>
          <p:nvPr/>
        </p:nvGrpSpPr>
        <p:grpSpPr>
          <a:xfrm>
            <a:off x="4278717" y="1025890"/>
            <a:ext cx="4474319" cy="1245644"/>
            <a:chOff x="5704956" y="224852"/>
            <a:chExt cx="5965758" cy="1660859"/>
          </a:xfrm>
        </p:grpSpPr>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61241" y="224852"/>
              <a:ext cx="2509473" cy="1660859"/>
            </a:xfrm>
            <a:prstGeom prst="rect">
              <a:avLst/>
            </a:prstGeom>
          </p:spPr>
        </p:pic>
        <p:cxnSp>
          <p:nvCxnSpPr>
            <p:cNvPr id="18" name="Straight Arrow Connector 17"/>
            <p:cNvCxnSpPr/>
            <p:nvPr/>
          </p:nvCxnSpPr>
          <p:spPr>
            <a:xfrm flipV="1">
              <a:off x="5919980" y="1233847"/>
              <a:ext cx="3122850" cy="1458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750931" y="1258014"/>
              <a:ext cx="3604386" cy="492443"/>
            </a:xfrm>
            <a:prstGeom prst="rect">
              <a:avLst/>
            </a:prstGeom>
            <a:noFill/>
          </p:spPr>
          <p:txBody>
            <a:bodyPr wrap="square" rtlCol="0">
              <a:spAutoFit/>
            </a:bodyPr>
            <a:lstStyle/>
            <a:p>
              <a:r>
                <a:rPr lang="en-US"/>
                <a:t>MENTOR/PRINCIPAL/PILOT</a:t>
              </a:r>
              <a:endParaRPr lang="en-US" dirty="0"/>
            </a:p>
          </p:txBody>
        </p:sp>
        <p:sp>
          <p:nvSpPr>
            <p:cNvPr id="24" name="TextBox 23"/>
            <p:cNvSpPr txBox="1"/>
            <p:nvPr/>
          </p:nvSpPr>
          <p:spPr>
            <a:xfrm>
              <a:off x="5704956" y="709321"/>
              <a:ext cx="3447738" cy="492443"/>
            </a:xfrm>
            <a:prstGeom prst="rect">
              <a:avLst/>
            </a:prstGeom>
            <a:noFill/>
          </p:spPr>
          <p:txBody>
            <a:bodyPr wrap="square" rtlCol="0">
              <a:spAutoFit/>
            </a:bodyPr>
            <a:lstStyle/>
            <a:p>
              <a:pPr algn="ctr"/>
              <a:r>
                <a:rPr lang="en-US" dirty="0"/>
                <a:t>GRADE LEVEL MEETINGS</a:t>
              </a:r>
            </a:p>
          </p:txBody>
        </p:sp>
      </p:grpSp>
      <p:sp>
        <p:nvSpPr>
          <p:cNvPr id="26" name="TextBox 25"/>
          <p:cNvSpPr txBox="1"/>
          <p:nvPr/>
        </p:nvSpPr>
        <p:spPr>
          <a:xfrm>
            <a:off x="1273506" y="3801688"/>
            <a:ext cx="6181436" cy="369332"/>
          </a:xfrm>
          <a:prstGeom prst="rect">
            <a:avLst/>
          </a:prstGeom>
          <a:noFill/>
        </p:spPr>
        <p:txBody>
          <a:bodyPr wrap="none" rtlCol="0">
            <a:spAutoFit/>
          </a:bodyPr>
          <a:lstStyle/>
          <a:p>
            <a:r>
              <a:rPr lang="en-US"/>
              <a:t>FACULTY MEETINGS </a:t>
            </a:r>
            <a:r>
              <a:rPr lang="mr-IN" dirty="0"/>
              <a:t>–</a:t>
            </a:r>
            <a:r>
              <a:rPr lang="en-US" dirty="0"/>
              <a:t> MIXED AGENDAS - ADMIN &amp; TEACHER LED</a:t>
            </a:r>
          </a:p>
        </p:txBody>
      </p:sp>
      <p:pic>
        <p:nvPicPr>
          <p:cNvPr id="27" name="Picture 2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86740" y="4848769"/>
            <a:ext cx="931442" cy="1001300"/>
          </a:xfrm>
          <a:prstGeom prst="rect">
            <a:avLst/>
          </a:prstGeom>
        </p:spPr>
      </p:pic>
      <p:pic>
        <p:nvPicPr>
          <p:cNvPr id="28" name="Picture 2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55529" y="4845916"/>
            <a:ext cx="849795" cy="975416"/>
          </a:xfrm>
          <a:prstGeom prst="rect">
            <a:avLst/>
          </a:prstGeom>
        </p:spPr>
      </p:pic>
      <p:pic>
        <p:nvPicPr>
          <p:cNvPr id="29" name="Picture 2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153718" y="4781096"/>
            <a:ext cx="810374" cy="1105055"/>
          </a:xfrm>
          <a:prstGeom prst="rect">
            <a:avLst/>
          </a:prstGeom>
        </p:spPr>
      </p:pic>
      <p:sp>
        <p:nvSpPr>
          <p:cNvPr id="36" name="TextBox 35"/>
          <p:cNvSpPr txBox="1"/>
          <p:nvPr/>
        </p:nvSpPr>
        <p:spPr>
          <a:xfrm>
            <a:off x="1450298" y="2562337"/>
            <a:ext cx="5840437" cy="1200329"/>
          </a:xfrm>
          <a:prstGeom prst="rect">
            <a:avLst/>
          </a:prstGeom>
          <a:noFill/>
        </p:spPr>
        <p:txBody>
          <a:bodyPr wrap="square" rtlCol="0">
            <a:spAutoFit/>
          </a:bodyPr>
          <a:lstStyle/>
          <a:p>
            <a:pPr algn="ctr"/>
            <a:r>
              <a:rPr lang="en-US" sz="3600" b="1" i="1" dirty="0"/>
              <a:t>IS PTP/GRADING A TOPIC AT EACH FACULTY MEETING??</a:t>
            </a:r>
          </a:p>
        </p:txBody>
      </p:sp>
      <p:sp>
        <p:nvSpPr>
          <p:cNvPr id="22" name="TextBox 21"/>
          <p:cNvSpPr txBox="1"/>
          <p:nvPr/>
        </p:nvSpPr>
        <p:spPr>
          <a:xfrm>
            <a:off x="0" y="2227057"/>
            <a:ext cx="9144000" cy="2308324"/>
          </a:xfrm>
          <a:prstGeom prst="rect">
            <a:avLst/>
          </a:prstGeom>
          <a:solidFill>
            <a:schemeClr val="bg1"/>
          </a:solidFill>
        </p:spPr>
        <p:txBody>
          <a:bodyPr wrap="square" rtlCol="0">
            <a:spAutoFit/>
          </a:bodyPr>
          <a:lstStyle/>
          <a:p>
            <a:pPr algn="ctr"/>
            <a:r>
              <a:rPr lang="en-US" sz="7200" b="1" i="1" dirty="0"/>
              <a:t>IF NOT</a:t>
            </a:r>
          </a:p>
          <a:p>
            <a:pPr algn="ctr"/>
            <a:r>
              <a:rPr lang="en-US" sz="7200" b="1" i="1" dirty="0"/>
              <a:t>MAYBE IT SHOULD BE!</a:t>
            </a:r>
          </a:p>
        </p:txBody>
      </p:sp>
    </p:spTree>
    <p:extLst>
      <p:ext uri="{BB962C8B-B14F-4D97-AF65-F5344CB8AC3E}">
        <p14:creationId xmlns:p14="http://schemas.microsoft.com/office/powerpoint/2010/main" val="588802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1000" fill="hold"/>
                                        <p:tgtEl>
                                          <p:spTgt spid="36"/>
                                        </p:tgtEl>
                                        <p:attrNameLst>
                                          <p:attrName>ppt_w</p:attrName>
                                        </p:attrNameLst>
                                      </p:cBhvr>
                                      <p:tavLst>
                                        <p:tav tm="0">
                                          <p:val>
                                            <p:fltVal val="0"/>
                                          </p:val>
                                        </p:tav>
                                        <p:tav tm="100000">
                                          <p:val>
                                            <p:strVal val="#ppt_w"/>
                                          </p:val>
                                        </p:tav>
                                      </p:tavLst>
                                    </p:anim>
                                    <p:anim calcmode="lin" valueType="num">
                                      <p:cBhvr>
                                        <p:cTn id="8" dur="1000" fill="hold"/>
                                        <p:tgtEl>
                                          <p:spTgt spid="36"/>
                                        </p:tgtEl>
                                        <p:attrNameLst>
                                          <p:attrName>ppt_h</p:attrName>
                                        </p:attrNameLst>
                                      </p:cBhvr>
                                      <p:tavLst>
                                        <p:tav tm="0">
                                          <p:val>
                                            <p:fltVal val="0"/>
                                          </p:val>
                                        </p:tav>
                                        <p:tav tm="100000">
                                          <p:val>
                                            <p:strVal val="#ppt_h"/>
                                          </p:val>
                                        </p:tav>
                                      </p:tavLst>
                                    </p:anim>
                                    <p:animEffect transition="in" filter="fade">
                                      <p:cBhvr>
                                        <p:cTn id="9" dur="1000"/>
                                        <p:tgtEl>
                                          <p:spTgt spid="3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1" nodeType="clickEffect">
                                  <p:stCondLst>
                                    <p:cond delay="0"/>
                                  </p:stCondLst>
                                  <p:childTnLst>
                                    <p:set>
                                      <p:cBhvr>
                                        <p:cTn id="13" dur="1" fill="hold">
                                          <p:stCondLst>
                                            <p:cond delay="0"/>
                                          </p:stCondLst>
                                        </p:cTn>
                                        <p:tgtEl>
                                          <p:spTgt spid="36"/>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33"/>
                                        </p:tgtEl>
                                        <p:attrNameLst>
                                          <p:attrName>style.visibility</p:attrName>
                                        </p:attrNameLst>
                                      </p:cBhvr>
                                      <p:to>
                                        <p:strVal val="visible"/>
                                      </p:to>
                                    </p:set>
                                    <p:anim calcmode="lin" valueType="num">
                                      <p:cBhvr additive="base">
                                        <p:cTn id="18" dur="500" fill="hold"/>
                                        <p:tgtEl>
                                          <p:spTgt spid="33"/>
                                        </p:tgtEl>
                                        <p:attrNameLst>
                                          <p:attrName>ppt_x</p:attrName>
                                        </p:attrNameLst>
                                      </p:cBhvr>
                                      <p:tavLst>
                                        <p:tav tm="0">
                                          <p:val>
                                            <p:strVal val="0-#ppt_w/2"/>
                                          </p:val>
                                        </p:tav>
                                        <p:tav tm="100000">
                                          <p:val>
                                            <p:strVal val="#ppt_x"/>
                                          </p:val>
                                        </p:tav>
                                      </p:tavLst>
                                    </p:anim>
                                    <p:anim calcmode="lin" valueType="num">
                                      <p:cBhvr additive="base">
                                        <p:cTn id="19"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35"/>
                                        </p:tgtEl>
                                        <p:attrNameLst>
                                          <p:attrName>style.visibility</p:attrName>
                                        </p:attrNameLst>
                                      </p:cBhvr>
                                      <p:to>
                                        <p:strVal val="visible"/>
                                      </p:to>
                                    </p:set>
                                    <p:anim calcmode="lin" valueType="num">
                                      <p:cBhvr additive="base">
                                        <p:cTn id="24" dur="500" fill="hold"/>
                                        <p:tgtEl>
                                          <p:spTgt spid="35"/>
                                        </p:tgtEl>
                                        <p:attrNameLst>
                                          <p:attrName>ppt_x</p:attrName>
                                        </p:attrNameLst>
                                      </p:cBhvr>
                                      <p:tavLst>
                                        <p:tav tm="0">
                                          <p:val>
                                            <p:strVal val="0-#ppt_w/2"/>
                                          </p:val>
                                        </p:tav>
                                        <p:tav tm="100000">
                                          <p:val>
                                            <p:strVal val="#ppt_x"/>
                                          </p:val>
                                        </p:tav>
                                      </p:tavLst>
                                    </p:anim>
                                    <p:anim calcmode="lin" valueType="num">
                                      <p:cBhvr additive="base">
                                        <p:cTn id="25"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1+#ppt_w/2"/>
                                          </p:val>
                                        </p:tav>
                                        <p:tav tm="100000">
                                          <p:val>
                                            <p:strVal val="#ppt_x"/>
                                          </p:val>
                                        </p:tav>
                                      </p:tavLst>
                                    </p:anim>
                                    <p:anim calcmode="lin" valueType="num">
                                      <p:cBhvr additive="base">
                                        <p:cTn id="31" dur="500" fill="hold"/>
                                        <p:tgtEl>
                                          <p:spTgt spid="10"/>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additive="base">
                                        <p:cTn id="34" dur="500" fill="hold"/>
                                        <p:tgtEl>
                                          <p:spTgt spid="26"/>
                                        </p:tgtEl>
                                        <p:attrNameLst>
                                          <p:attrName>ppt_x</p:attrName>
                                        </p:attrNameLst>
                                      </p:cBhvr>
                                      <p:tavLst>
                                        <p:tav tm="0">
                                          <p:val>
                                            <p:strVal val="1+#ppt_w/2"/>
                                          </p:val>
                                        </p:tav>
                                        <p:tav tm="100000">
                                          <p:val>
                                            <p:strVal val="#ppt_x"/>
                                          </p:val>
                                        </p:tav>
                                      </p:tavLst>
                                    </p:anim>
                                    <p:anim calcmode="lin" valueType="num">
                                      <p:cBhvr additive="base">
                                        <p:cTn id="35"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ppt_x"/>
                                          </p:val>
                                        </p:tav>
                                        <p:tav tm="100000">
                                          <p:val>
                                            <p:strVal val="#ppt_x"/>
                                          </p:val>
                                        </p:tav>
                                      </p:tavLst>
                                    </p:anim>
                                    <p:anim calcmode="lin" valueType="num">
                                      <p:cBhvr additive="base">
                                        <p:cTn id="4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additive="base">
                                        <p:cTn id="52" dur="500" fill="hold"/>
                                        <p:tgtEl>
                                          <p:spTgt spid="14"/>
                                        </p:tgtEl>
                                        <p:attrNameLst>
                                          <p:attrName>ppt_x</p:attrName>
                                        </p:attrNameLst>
                                      </p:cBhvr>
                                      <p:tavLst>
                                        <p:tav tm="0">
                                          <p:val>
                                            <p:strVal val="#ppt_x"/>
                                          </p:val>
                                        </p:tav>
                                        <p:tav tm="100000">
                                          <p:val>
                                            <p:strVal val="#ppt_x"/>
                                          </p:val>
                                        </p:tav>
                                      </p:tavLst>
                                    </p:anim>
                                    <p:anim calcmode="lin" valueType="num">
                                      <p:cBhvr additive="base">
                                        <p:cTn id="5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27"/>
                                        </p:tgtEl>
                                        <p:attrNameLst>
                                          <p:attrName>style.visibility</p:attrName>
                                        </p:attrNameLst>
                                      </p:cBhvr>
                                      <p:to>
                                        <p:strVal val="visible"/>
                                      </p:to>
                                    </p:set>
                                    <p:anim calcmode="lin" valueType="num">
                                      <p:cBhvr additive="base">
                                        <p:cTn id="58" dur="500" fill="hold"/>
                                        <p:tgtEl>
                                          <p:spTgt spid="27"/>
                                        </p:tgtEl>
                                        <p:attrNameLst>
                                          <p:attrName>ppt_x</p:attrName>
                                        </p:attrNameLst>
                                      </p:cBhvr>
                                      <p:tavLst>
                                        <p:tav tm="0">
                                          <p:val>
                                            <p:strVal val="#ppt_x"/>
                                          </p:val>
                                        </p:tav>
                                        <p:tav tm="100000">
                                          <p:val>
                                            <p:strVal val="#ppt_x"/>
                                          </p:val>
                                        </p:tav>
                                      </p:tavLst>
                                    </p:anim>
                                    <p:anim calcmode="lin" valueType="num">
                                      <p:cBhvr additive="base">
                                        <p:cTn id="59"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28"/>
                                        </p:tgtEl>
                                        <p:attrNameLst>
                                          <p:attrName>style.visibility</p:attrName>
                                        </p:attrNameLst>
                                      </p:cBhvr>
                                      <p:to>
                                        <p:strVal val="visible"/>
                                      </p:to>
                                    </p:set>
                                    <p:anim calcmode="lin" valueType="num">
                                      <p:cBhvr additive="base">
                                        <p:cTn id="64" dur="500" fill="hold"/>
                                        <p:tgtEl>
                                          <p:spTgt spid="28"/>
                                        </p:tgtEl>
                                        <p:attrNameLst>
                                          <p:attrName>ppt_x</p:attrName>
                                        </p:attrNameLst>
                                      </p:cBhvr>
                                      <p:tavLst>
                                        <p:tav tm="0">
                                          <p:val>
                                            <p:strVal val="#ppt_x"/>
                                          </p:val>
                                        </p:tav>
                                        <p:tav tm="100000">
                                          <p:val>
                                            <p:strVal val="#ppt_x"/>
                                          </p:val>
                                        </p:tav>
                                      </p:tavLst>
                                    </p:anim>
                                    <p:anim calcmode="lin" valueType="num">
                                      <p:cBhvr additive="base">
                                        <p:cTn id="65"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additive="base">
                                        <p:cTn id="70" dur="500" fill="hold"/>
                                        <p:tgtEl>
                                          <p:spTgt spid="13"/>
                                        </p:tgtEl>
                                        <p:attrNameLst>
                                          <p:attrName>ppt_x</p:attrName>
                                        </p:attrNameLst>
                                      </p:cBhvr>
                                      <p:tavLst>
                                        <p:tav tm="0">
                                          <p:val>
                                            <p:strVal val="#ppt_x"/>
                                          </p:val>
                                        </p:tav>
                                        <p:tav tm="100000">
                                          <p:val>
                                            <p:strVal val="#ppt_x"/>
                                          </p:val>
                                        </p:tav>
                                      </p:tavLst>
                                    </p:anim>
                                    <p:anim calcmode="lin" valueType="num">
                                      <p:cBhvr additive="base">
                                        <p:cTn id="7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1000" fill="hold"/>
                                        <p:tgtEl>
                                          <p:spTgt spid="22"/>
                                        </p:tgtEl>
                                        <p:attrNameLst>
                                          <p:attrName>ppt_w</p:attrName>
                                        </p:attrNameLst>
                                      </p:cBhvr>
                                      <p:tavLst>
                                        <p:tav tm="0">
                                          <p:val>
                                            <p:fltVal val="0"/>
                                          </p:val>
                                        </p:tav>
                                        <p:tav tm="100000">
                                          <p:val>
                                            <p:strVal val="#ppt_w"/>
                                          </p:val>
                                        </p:tav>
                                      </p:tavLst>
                                    </p:anim>
                                    <p:anim calcmode="lin" valueType="num">
                                      <p:cBhvr>
                                        <p:cTn id="77" dur="1000" fill="hold"/>
                                        <p:tgtEl>
                                          <p:spTgt spid="22"/>
                                        </p:tgtEl>
                                        <p:attrNameLst>
                                          <p:attrName>ppt_h</p:attrName>
                                        </p:attrNameLst>
                                      </p:cBhvr>
                                      <p:tavLst>
                                        <p:tav tm="0">
                                          <p:val>
                                            <p:fltVal val="0"/>
                                          </p:val>
                                        </p:tav>
                                        <p:tav tm="100000">
                                          <p:val>
                                            <p:strVal val="#ppt_h"/>
                                          </p:val>
                                        </p:tav>
                                      </p:tavLst>
                                    </p:anim>
                                    <p:animEffect transition="in" filter="fade">
                                      <p:cBhvr>
                                        <p:cTn id="78"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6" grpId="0"/>
      <p:bldP spid="36" grpId="1"/>
      <p:bldP spid="2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ubtitle 2"/>
          <p:cNvSpPr txBox="1">
            <a:spLocks/>
          </p:cNvSpPr>
          <p:nvPr/>
        </p:nvSpPr>
        <p:spPr bwMode="auto">
          <a:xfrm>
            <a:off x="2794000" y="1066800"/>
            <a:ext cx="8178800"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20000"/>
              </a:spcBef>
              <a:buFont typeface="Arial" charset="0"/>
              <a:buNone/>
            </a:pPr>
            <a:r>
              <a:rPr lang="en-US" sz="8000" b="1" i="1" dirty="0">
                <a:solidFill>
                  <a:schemeClr val="tx2">
                    <a:lumMod val="60000"/>
                    <a:lumOff val="40000"/>
                  </a:schemeClr>
                </a:solidFill>
                <a:latin typeface="Arial Black" charset="0"/>
                <a:cs typeface="Arial Black" charset="0"/>
              </a:rPr>
              <a:t>Q &amp; A</a:t>
            </a:r>
          </a:p>
        </p:txBody>
      </p:sp>
      <p:sp>
        <p:nvSpPr>
          <p:cNvPr id="9" name="Title 1"/>
          <p:cNvSpPr txBox="1">
            <a:spLocks/>
          </p:cNvSpPr>
          <p:nvPr/>
        </p:nvSpPr>
        <p:spPr>
          <a:xfrm>
            <a:off x="3980325" y="3762375"/>
            <a:ext cx="5561704" cy="2318385"/>
          </a:xfrm>
          <a:prstGeom prst="rect">
            <a:avLst/>
          </a:prstGeom>
        </p:spPr>
        <p:txBody>
          <a:bodyPr anchor="ctr">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defRPr/>
            </a:pPr>
            <a:r>
              <a:rPr lang="en-US" sz="3600" dirty="0"/>
              <a:t>Bob Cornacchioli</a:t>
            </a:r>
            <a:endParaRPr lang="en-US" sz="3600" dirty="0">
              <a:hlinkClick r:id="rId2"/>
            </a:endParaRPr>
          </a:p>
          <a:p>
            <a:pPr>
              <a:defRPr/>
            </a:pPr>
            <a:r>
              <a:rPr lang="en-US" sz="3600" dirty="0">
                <a:hlinkClick r:id="rId3"/>
              </a:rPr>
              <a:t>get2bobc@gmail.com</a:t>
            </a:r>
            <a:r>
              <a:rPr lang="en-US" sz="3600" dirty="0"/>
              <a:t> </a:t>
            </a:r>
          </a:p>
          <a:p>
            <a:pPr>
              <a:defRPr/>
            </a:pPr>
            <a:r>
              <a:rPr lang="en-US" sz="3600" dirty="0">
                <a:hlinkClick r:id="rId4"/>
              </a:rPr>
              <a:t>www.derotechnical.com</a:t>
            </a:r>
            <a:endParaRPr lang="en-US" sz="3600" dirty="0"/>
          </a:p>
          <a:p>
            <a:pPr>
              <a:defRPr/>
            </a:pPr>
            <a:endParaRPr lang="en-US" sz="3600" dirty="0"/>
          </a:p>
        </p:txBody>
      </p:sp>
      <p:sp>
        <p:nvSpPr>
          <p:cNvPr id="2" name="TextBox 1"/>
          <p:cNvSpPr txBox="1"/>
          <p:nvPr/>
        </p:nvSpPr>
        <p:spPr>
          <a:xfrm>
            <a:off x="762000" y="1066800"/>
            <a:ext cx="3963333" cy="1569660"/>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algn="ctr">
              <a:defRPr/>
            </a:pP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ANY AND ALL DERO RESOURCES ARE AVAILABLE </a:t>
            </a:r>
          </a:p>
          <a:p>
            <a:pPr algn="ctr">
              <a:defRPr/>
            </a:pP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TO DOWNLOAD, TWEAK and USE FOR YOUR DISTRICT!  </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7506" y="3212353"/>
            <a:ext cx="2743200" cy="2673096"/>
          </a:xfrm>
          <a:prstGeom prst="rect">
            <a:avLst/>
          </a:prstGeom>
        </p:spPr>
      </p:pic>
    </p:spTree>
    <p:extLst>
      <p:ext uri="{BB962C8B-B14F-4D97-AF65-F5344CB8AC3E}">
        <p14:creationId xmlns:p14="http://schemas.microsoft.com/office/powerpoint/2010/main" val="1064234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7061"/>
            <a:ext cx="8229600" cy="1143000"/>
          </a:xfrm>
        </p:spPr>
        <p:txBody>
          <a:bodyPr>
            <a:normAutofit/>
          </a:bodyPr>
          <a:lstStyle/>
          <a:p>
            <a:r>
              <a:rPr lang="en-US" sz="4800" b="1" dirty="0">
                <a:solidFill>
                  <a:schemeClr val="tx2">
                    <a:lumMod val="60000"/>
                    <a:lumOff val="40000"/>
                  </a:schemeClr>
                </a:solidFill>
              </a:rPr>
              <a:t>Grade Scales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7696"/>
            <a:ext cx="9144000" cy="265502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 y="3278398"/>
            <a:ext cx="9144000" cy="2713383"/>
          </a:xfrm>
          <a:prstGeom prst="rect">
            <a:avLst/>
          </a:prstGeom>
        </p:spPr>
      </p:pic>
      <p:sp>
        <p:nvSpPr>
          <p:cNvPr id="6" name="Freeform 5">
            <a:extLst>
              <a:ext uri="{FF2B5EF4-FFF2-40B4-BE49-F238E27FC236}">
                <a16:creationId xmlns:a16="http://schemas.microsoft.com/office/drawing/2014/main" id="{998241FA-D51F-3D4B-B82C-64C19D6278E3}"/>
              </a:ext>
            </a:extLst>
          </p:cNvPr>
          <p:cNvSpPr/>
          <p:nvPr/>
        </p:nvSpPr>
        <p:spPr>
          <a:xfrm>
            <a:off x="4841711" y="4594302"/>
            <a:ext cx="1003610" cy="1048215"/>
          </a:xfrm>
          <a:custGeom>
            <a:avLst/>
            <a:gdLst>
              <a:gd name="connsiteX0" fmla="*/ 1003610 w 1003610"/>
              <a:gd name="connsiteY0" fmla="*/ 0 h 1048215"/>
              <a:gd name="connsiteX1" fmla="*/ 925551 w 1003610"/>
              <a:gd name="connsiteY1" fmla="*/ 11152 h 1048215"/>
              <a:gd name="connsiteX2" fmla="*/ 446049 w 1003610"/>
              <a:gd name="connsiteY2" fmla="*/ 22303 h 1048215"/>
              <a:gd name="connsiteX3" fmla="*/ 457200 w 1003610"/>
              <a:gd name="connsiteY3" fmla="*/ 55757 h 1048215"/>
              <a:gd name="connsiteX4" fmla="*/ 490653 w 1003610"/>
              <a:gd name="connsiteY4" fmla="*/ 78059 h 1048215"/>
              <a:gd name="connsiteX5" fmla="*/ 535258 w 1003610"/>
              <a:gd name="connsiteY5" fmla="*/ 122664 h 1048215"/>
              <a:gd name="connsiteX6" fmla="*/ 646771 w 1003610"/>
              <a:gd name="connsiteY6" fmla="*/ 144966 h 1048215"/>
              <a:gd name="connsiteX7" fmla="*/ 758283 w 1003610"/>
              <a:gd name="connsiteY7" fmla="*/ 178420 h 1048215"/>
              <a:gd name="connsiteX8" fmla="*/ 825190 w 1003610"/>
              <a:gd name="connsiteY8" fmla="*/ 200722 h 1048215"/>
              <a:gd name="connsiteX9" fmla="*/ 925551 w 1003610"/>
              <a:gd name="connsiteY9" fmla="*/ 234176 h 1048215"/>
              <a:gd name="connsiteX10" fmla="*/ 959005 w 1003610"/>
              <a:gd name="connsiteY10" fmla="*/ 245327 h 1048215"/>
              <a:gd name="connsiteX11" fmla="*/ 947853 w 1003610"/>
              <a:gd name="connsiteY11" fmla="*/ 278781 h 1048215"/>
              <a:gd name="connsiteX12" fmla="*/ 479502 w 1003610"/>
              <a:gd name="connsiteY12" fmla="*/ 312235 h 1048215"/>
              <a:gd name="connsiteX13" fmla="*/ 535258 w 1003610"/>
              <a:gd name="connsiteY13" fmla="*/ 367991 h 1048215"/>
              <a:gd name="connsiteX14" fmla="*/ 635619 w 1003610"/>
              <a:gd name="connsiteY14" fmla="*/ 401444 h 1048215"/>
              <a:gd name="connsiteX15" fmla="*/ 669073 w 1003610"/>
              <a:gd name="connsiteY15" fmla="*/ 412596 h 1048215"/>
              <a:gd name="connsiteX16" fmla="*/ 702527 w 1003610"/>
              <a:gd name="connsiteY16" fmla="*/ 423747 h 1048215"/>
              <a:gd name="connsiteX17" fmla="*/ 735980 w 1003610"/>
              <a:gd name="connsiteY17" fmla="*/ 446049 h 1048215"/>
              <a:gd name="connsiteX18" fmla="*/ 769434 w 1003610"/>
              <a:gd name="connsiteY18" fmla="*/ 457200 h 1048215"/>
              <a:gd name="connsiteX19" fmla="*/ 825190 w 1003610"/>
              <a:gd name="connsiteY19" fmla="*/ 490654 h 1048215"/>
              <a:gd name="connsiteX20" fmla="*/ 880946 w 1003610"/>
              <a:gd name="connsiteY20" fmla="*/ 524108 h 1048215"/>
              <a:gd name="connsiteX21" fmla="*/ 903249 w 1003610"/>
              <a:gd name="connsiteY21" fmla="*/ 546410 h 1048215"/>
              <a:gd name="connsiteX22" fmla="*/ 970156 w 1003610"/>
              <a:gd name="connsiteY22" fmla="*/ 568713 h 1048215"/>
              <a:gd name="connsiteX23" fmla="*/ 646771 w 1003610"/>
              <a:gd name="connsiteY23" fmla="*/ 579864 h 1048215"/>
              <a:gd name="connsiteX24" fmla="*/ 524107 w 1003610"/>
              <a:gd name="connsiteY24" fmla="*/ 591015 h 1048215"/>
              <a:gd name="connsiteX25" fmla="*/ 501805 w 1003610"/>
              <a:gd name="connsiteY25" fmla="*/ 613318 h 1048215"/>
              <a:gd name="connsiteX26" fmla="*/ 535258 w 1003610"/>
              <a:gd name="connsiteY26" fmla="*/ 669074 h 1048215"/>
              <a:gd name="connsiteX27" fmla="*/ 602166 w 1003610"/>
              <a:gd name="connsiteY27" fmla="*/ 713678 h 1048215"/>
              <a:gd name="connsiteX28" fmla="*/ 624468 w 1003610"/>
              <a:gd name="connsiteY28" fmla="*/ 735981 h 1048215"/>
              <a:gd name="connsiteX29" fmla="*/ 657922 w 1003610"/>
              <a:gd name="connsiteY29" fmla="*/ 747132 h 1048215"/>
              <a:gd name="connsiteX30" fmla="*/ 758283 w 1003610"/>
              <a:gd name="connsiteY30" fmla="*/ 791737 h 1048215"/>
              <a:gd name="connsiteX31" fmla="*/ 825190 w 1003610"/>
              <a:gd name="connsiteY31" fmla="*/ 814039 h 1048215"/>
              <a:gd name="connsiteX32" fmla="*/ 858644 w 1003610"/>
              <a:gd name="connsiteY32" fmla="*/ 825191 h 1048215"/>
              <a:gd name="connsiteX33" fmla="*/ 914400 w 1003610"/>
              <a:gd name="connsiteY33" fmla="*/ 836342 h 1048215"/>
              <a:gd name="connsiteX34" fmla="*/ 903249 w 1003610"/>
              <a:gd name="connsiteY34" fmla="*/ 869796 h 1048215"/>
              <a:gd name="connsiteX35" fmla="*/ 869795 w 1003610"/>
              <a:gd name="connsiteY35" fmla="*/ 892098 h 1048215"/>
              <a:gd name="connsiteX36" fmla="*/ 602166 w 1003610"/>
              <a:gd name="connsiteY36" fmla="*/ 880947 h 1048215"/>
              <a:gd name="connsiteX37" fmla="*/ 524107 w 1003610"/>
              <a:gd name="connsiteY37" fmla="*/ 858644 h 1048215"/>
              <a:gd name="connsiteX38" fmla="*/ 479502 w 1003610"/>
              <a:gd name="connsiteY38" fmla="*/ 847493 h 1048215"/>
              <a:gd name="connsiteX39" fmla="*/ 412595 w 1003610"/>
              <a:gd name="connsiteY39" fmla="*/ 825191 h 1048215"/>
              <a:gd name="connsiteX40" fmla="*/ 345688 w 1003610"/>
              <a:gd name="connsiteY40" fmla="*/ 802888 h 1048215"/>
              <a:gd name="connsiteX41" fmla="*/ 312234 w 1003610"/>
              <a:gd name="connsiteY41" fmla="*/ 791737 h 1048215"/>
              <a:gd name="connsiteX42" fmla="*/ 223024 w 1003610"/>
              <a:gd name="connsiteY42" fmla="*/ 769435 h 1048215"/>
              <a:gd name="connsiteX43" fmla="*/ 66907 w 1003610"/>
              <a:gd name="connsiteY43" fmla="*/ 780586 h 1048215"/>
              <a:gd name="connsiteX44" fmla="*/ 33453 w 1003610"/>
              <a:gd name="connsiteY44" fmla="*/ 791737 h 1048215"/>
              <a:gd name="connsiteX45" fmla="*/ 0 w 1003610"/>
              <a:gd name="connsiteY45" fmla="*/ 858644 h 1048215"/>
              <a:gd name="connsiteX46" fmla="*/ 11151 w 1003610"/>
              <a:gd name="connsiteY46" fmla="*/ 959005 h 1048215"/>
              <a:gd name="connsiteX47" fmla="*/ 33453 w 1003610"/>
              <a:gd name="connsiteY47" fmla="*/ 1025913 h 1048215"/>
              <a:gd name="connsiteX48" fmla="*/ 100361 w 1003610"/>
              <a:gd name="connsiteY48" fmla="*/ 1048215 h 1048215"/>
              <a:gd name="connsiteX49" fmla="*/ 167268 w 1003610"/>
              <a:gd name="connsiteY49" fmla="*/ 1025913 h 1048215"/>
              <a:gd name="connsiteX50" fmla="*/ 211873 w 1003610"/>
              <a:gd name="connsiteY50" fmla="*/ 970157 h 1048215"/>
              <a:gd name="connsiteX51" fmla="*/ 223024 w 1003610"/>
              <a:gd name="connsiteY51" fmla="*/ 814039 h 1048215"/>
              <a:gd name="connsiteX52" fmla="*/ 189571 w 1003610"/>
              <a:gd name="connsiteY52" fmla="*/ 769435 h 104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03610" h="1048215">
                <a:moveTo>
                  <a:pt x="1003610" y="0"/>
                </a:moveTo>
                <a:cubicBezTo>
                  <a:pt x="977590" y="3717"/>
                  <a:pt x="951814" y="10101"/>
                  <a:pt x="925551" y="11152"/>
                </a:cubicBezTo>
                <a:cubicBezTo>
                  <a:pt x="765802" y="17542"/>
                  <a:pt x="605206" y="7145"/>
                  <a:pt x="446049" y="22303"/>
                </a:cubicBezTo>
                <a:cubicBezTo>
                  <a:pt x="434347" y="23417"/>
                  <a:pt x="449857" y="46578"/>
                  <a:pt x="457200" y="55757"/>
                </a:cubicBezTo>
                <a:cubicBezTo>
                  <a:pt x="465572" y="66222"/>
                  <a:pt x="480478" y="69337"/>
                  <a:pt x="490653" y="78059"/>
                </a:cubicBezTo>
                <a:cubicBezTo>
                  <a:pt x="506618" y="91743"/>
                  <a:pt x="515310" y="116015"/>
                  <a:pt x="535258" y="122664"/>
                </a:cubicBezTo>
                <a:cubicBezTo>
                  <a:pt x="603965" y="145566"/>
                  <a:pt x="534004" y="124462"/>
                  <a:pt x="646771" y="144966"/>
                </a:cubicBezTo>
                <a:cubicBezTo>
                  <a:pt x="683836" y="151705"/>
                  <a:pt x="723386" y="166788"/>
                  <a:pt x="758283" y="178420"/>
                </a:cubicBezTo>
                <a:lnTo>
                  <a:pt x="825190" y="200722"/>
                </a:lnTo>
                <a:lnTo>
                  <a:pt x="925551" y="234176"/>
                </a:lnTo>
                <a:lnTo>
                  <a:pt x="959005" y="245327"/>
                </a:lnTo>
                <a:cubicBezTo>
                  <a:pt x="955288" y="256478"/>
                  <a:pt x="959552" y="277640"/>
                  <a:pt x="947853" y="278781"/>
                </a:cubicBezTo>
                <a:cubicBezTo>
                  <a:pt x="454584" y="326905"/>
                  <a:pt x="609567" y="182170"/>
                  <a:pt x="479502" y="312235"/>
                </a:cubicBezTo>
                <a:cubicBezTo>
                  <a:pt x="498087" y="330820"/>
                  <a:pt x="510323" y="359680"/>
                  <a:pt x="535258" y="367991"/>
                </a:cubicBezTo>
                <a:lnTo>
                  <a:pt x="635619" y="401444"/>
                </a:lnTo>
                <a:lnTo>
                  <a:pt x="669073" y="412596"/>
                </a:lnTo>
                <a:lnTo>
                  <a:pt x="702527" y="423747"/>
                </a:lnTo>
                <a:cubicBezTo>
                  <a:pt x="713678" y="431181"/>
                  <a:pt x="723993" y="440056"/>
                  <a:pt x="735980" y="446049"/>
                </a:cubicBezTo>
                <a:cubicBezTo>
                  <a:pt x="746494" y="451306"/>
                  <a:pt x="759355" y="451152"/>
                  <a:pt x="769434" y="457200"/>
                </a:cubicBezTo>
                <a:cubicBezTo>
                  <a:pt x="845969" y="503122"/>
                  <a:pt x="730420" y="459065"/>
                  <a:pt x="825190" y="490654"/>
                </a:cubicBezTo>
                <a:cubicBezTo>
                  <a:pt x="881699" y="547163"/>
                  <a:pt x="808569" y="480683"/>
                  <a:pt x="880946" y="524108"/>
                </a:cubicBezTo>
                <a:cubicBezTo>
                  <a:pt x="889961" y="529517"/>
                  <a:pt x="893845" y="541708"/>
                  <a:pt x="903249" y="546410"/>
                </a:cubicBezTo>
                <a:cubicBezTo>
                  <a:pt x="924276" y="556923"/>
                  <a:pt x="970156" y="568713"/>
                  <a:pt x="970156" y="568713"/>
                </a:cubicBezTo>
                <a:cubicBezTo>
                  <a:pt x="875629" y="663236"/>
                  <a:pt x="969900" y="579864"/>
                  <a:pt x="646771" y="579864"/>
                </a:cubicBezTo>
                <a:cubicBezTo>
                  <a:pt x="605714" y="579864"/>
                  <a:pt x="564995" y="587298"/>
                  <a:pt x="524107" y="591015"/>
                </a:cubicBezTo>
                <a:cubicBezTo>
                  <a:pt x="516673" y="598449"/>
                  <a:pt x="503867" y="603009"/>
                  <a:pt x="501805" y="613318"/>
                </a:cubicBezTo>
                <a:cubicBezTo>
                  <a:pt x="497629" y="634198"/>
                  <a:pt x="521328" y="658626"/>
                  <a:pt x="535258" y="669074"/>
                </a:cubicBezTo>
                <a:cubicBezTo>
                  <a:pt x="556701" y="685156"/>
                  <a:pt x="583213" y="694724"/>
                  <a:pt x="602166" y="713678"/>
                </a:cubicBezTo>
                <a:cubicBezTo>
                  <a:pt x="609600" y="721112"/>
                  <a:pt x="615453" y="730572"/>
                  <a:pt x="624468" y="735981"/>
                </a:cubicBezTo>
                <a:cubicBezTo>
                  <a:pt x="634547" y="742029"/>
                  <a:pt x="646771" y="743415"/>
                  <a:pt x="657922" y="747132"/>
                </a:cubicBezTo>
                <a:cubicBezTo>
                  <a:pt x="710936" y="782476"/>
                  <a:pt x="678660" y="765196"/>
                  <a:pt x="758283" y="791737"/>
                </a:cubicBezTo>
                <a:lnTo>
                  <a:pt x="825190" y="814039"/>
                </a:lnTo>
                <a:cubicBezTo>
                  <a:pt x="836341" y="817756"/>
                  <a:pt x="847118" y="822886"/>
                  <a:pt x="858644" y="825191"/>
                </a:cubicBezTo>
                <a:lnTo>
                  <a:pt x="914400" y="836342"/>
                </a:lnTo>
                <a:cubicBezTo>
                  <a:pt x="910683" y="847493"/>
                  <a:pt x="910592" y="860617"/>
                  <a:pt x="903249" y="869796"/>
                </a:cubicBezTo>
                <a:cubicBezTo>
                  <a:pt x="894877" y="880261"/>
                  <a:pt x="883188" y="891602"/>
                  <a:pt x="869795" y="892098"/>
                </a:cubicBezTo>
                <a:lnTo>
                  <a:pt x="602166" y="880947"/>
                </a:lnTo>
                <a:cubicBezTo>
                  <a:pt x="462725" y="846088"/>
                  <a:pt x="636091" y="890640"/>
                  <a:pt x="524107" y="858644"/>
                </a:cubicBezTo>
                <a:cubicBezTo>
                  <a:pt x="509371" y="854434"/>
                  <a:pt x="494182" y="851897"/>
                  <a:pt x="479502" y="847493"/>
                </a:cubicBezTo>
                <a:cubicBezTo>
                  <a:pt x="456985" y="840738"/>
                  <a:pt x="434897" y="832625"/>
                  <a:pt x="412595" y="825191"/>
                </a:cubicBezTo>
                <a:lnTo>
                  <a:pt x="345688" y="802888"/>
                </a:lnTo>
                <a:cubicBezTo>
                  <a:pt x="334537" y="799171"/>
                  <a:pt x="323638" y="794588"/>
                  <a:pt x="312234" y="791737"/>
                </a:cubicBezTo>
                <a:lnTo>
                  <a:pt x="223024" y="769435"/>
                </a:lnTo>
                <a:cubicBezTo>
                  <a:pt x="170985" y="773152"/>
                  <a:pt x="118721" y="774490"/>
                  <a:pt x="66907" y="780586"/>
                </a:cubicBezTo>
                <a:cubicBezTo>
                  <a:pt x="55233" y="781959"/>
                  <a:pt x="42632" y="784394"/>
                  <a:pt x="33453" y="791737"/>
                </a:cubicBezTo>
                <a:cubicBezTo>
                  <a:pt x="13802" y="807458"/>
                  <a:pt x="7346" y="836607"/>
                  <a:pt x="0" y="858644"/>
                </a:cubicBezTo>
                <a:cubicBezTo>
                  <a:pt x="3717" y="892098"/>
                  <a:pt x="4550" y="925999"/>
                  <a:pt x="11151" y="959005"/>
                </a:cubicBezTo>
                <a:cubicBezTo>
                  <a:pt x="15761" y="982057"/>
                  <a:pt x="11150" y="1018479"/>
                  <a:pt x="33453" y="1025913"/>
                </a:cubicBezTo>
                <a:lnTo>
                  <a:pt x="100361" y="1048215"/>
                </a:lnTo>
                <a:cubicBezTo>
                  <a:pt x="122663" y="1040781"/>
                  <a:pt x="159834" y="1048215"/>
                  <a:pt x="167268" y="1025913"/>
                </a:cubicBezTo>
                <a:cubicBezTo>
                  <a:pt x="182657" y="979745"/>
                  <a:pt x="168639" y="998979"/>
                  <a:pt x="211873" y="970157"/>
                </a:cubicBezTo>
                <a:cubicBezTo>
                  <a:pt x="240406" y="884556"/>
                  <a:pt x="241228" y="914164"/>
                  <a:pt x="223024" y="814039"/>
                </a:cubicBezTo>
                <a:cubicBezTo>
                  <a:pt x="216134" y="776146"/>
                  <a:pt x="217514" y="783407"/>
                  <a:pt x="189571" y="769435"/>
                </a:cubicBezTo>
              </a:path>
            </a:pathLst>
          </a:custGeom>
          <a:noFill/>
          <a:ln w="349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7595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9292"/>
            <a:ext cx="9144000" cy="1133158"/>
          </a:xfrm>
        </p:spPr>
        <p:txBody>
          <a:bodyPr>
            <a:normAutofit fontScale="90000"/>
          </a:bodyPr>
          <a:lstStyle/>
          <a:p>
            <a:r>
              <a:rPr lang="en-US" sz="4800" b="1" dirty="0">
                <a:solidFill>
                  <a:schemeClr val="tx2">
                    <a:lumMod val="60000"/>
                    <a:lumOff val="40000"/>
                  </a:schemeClr>
                </a:solidFill>
              </a:rPr>
              <a:t>Conversions Scales were for Standards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6200" y="1115060"/>
            <a:ext cx="6451600" cy="25019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700" y="3751580"/>
            <a:ext cx="9144000" cy="1824789"/>
          </a:xfrm>
          <a:prstGeom prst="rect">
            <a:avLst/>
          </a:prstGeom>
        </p:spPr>
      </p:pic>
      <p:sp>
        <p:nvSpPr>
          <p:cNvPr id="6" name="Title 1"/>
          <p:cNvSpPr txBox="1">
            <a:spLocks/>
          </p:cNvSpPr>
          <p:nvPr/>
        </p:nvSpPr>
        <p:spPr>
          <a:xfrm>
            <a:off x="88056" y="5631342"/>
            <a:ext cx="8229600" cy="1143000"/>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chemeClr val="tx2">
                    <a:lumMod val="60000"/>
                    <a:lumOff val="40000"/>
                  </a:schemeClr>
                </a:solidFill>
              </a:rPr>
              <a:t>Using ONLY PTP?    </a:t>
            </a:r>
          </a:p>
          <a:p>
            <a:pPr algn="l"/>
            <a:r>
              <a:rPr lang="en-US" sz="3600" b="1" dirty="0">
                <a:solidFill>
                  <a:schemeClr val="tx2">
                    <a:lumMod val="60000"/>
                    <a:lumOff val="40000"/>
                  </a:schemeClr>
                </a:solidFill>
              </a:rPr>
              <a:t>Need only a valid conversion scale </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725916"/>
            <a:ext cx="9144000" cy="3015946"/>
          </a:xfrm>
          <a:prstGeom prst="rect">
            <a:avLst/>
          </a:prstGeom>
        </p:spPr>
      </p:pic>
      <p:sp>
        <p:nvSpPr>
          <p:cNvPr id="8" name="Frame 7"/>
          <p:cNvSpPr/>
          <p:nvPr/>
        </p:nvSpPr>
        <p:spPr>
          <a:xfrm>
            <a:off x="5809126" y="1641135"/>
            <a:ext cx="1398497" cy="3118656"/>
          </a:xfrm>
          <a:prstGeom prst="frame">
            <a:avLst>
              <a:gd name="adj1" fmla="val 583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22557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nodeType="clickEffect">
                                  <p:stCondLst>
                                    <p:cond delay="0"/>
                                  </p:stCondLst>
                                  <p:childTnLst>
                                    <p:animEffect transition="out" filter="circle(out)">
                                      <p:cBhvr>
                                        <p:cTn id="6" dur="2000"/>
                                        <p:tgtEl>
                                          <p:spTgt spid="4"/>
                                        </p:tgtEl>
                                      </p:cBhvr>
                                    </p:animEffect>
                                    <p:set>
                                      <p:cBhvr>
                                        <p:cTn id="7" dur="1" fill="hold">
                                          <p:stCondLst>
                                            <p:cond delay="1999"/>
                                          </p:stCondLst>
                                        </p:cTn>
                                        <p:tgtEl>
                                          <p:spTgt spid="4"/>
                                        </p:tgtEl>
                                        <p:attrNameLst>
                                          <p:attrName>style.visibility</p:attrName>
                                        </p:attrNameLst>
                                      </p:cBhvr>
                                      <p:to>
                                        <p:strVal val="hidden"/>
                                      </p:to>
                                    </p:set>
                                  </p:childTnLst>
                                </p:cTn>
                              </p:par>
                              <p:par>
                                <p:cTn id="8" presetID="6" presetClass="exit" presetSubtype="32" fill="hold" nodeType="withEffect">
                                  <p:stCondLst>
                                    <p:cond delay="0"/>
                                  </p:stCondLst>
                                  <p:childTnLst>
                                    <p:animEffect transition="out" filter="circle(out)">
                                      <p:cBhvr>
                                        <p:cTn id="9" dur="2000"/>
                                        <p:tgtEl>
                                          <p:spTgt spid="5"/>
                                        </p:tgtEl>
                                      </p:cBhvr>
                                    </p:animEffect>
                                    <p:set>
                                      <p:cBhvr>
                                        <p:cTn id="10" dur="1" fill="hold">
                                          <p:stCondLst>
                                            <p:cond delay="1999"/>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70304"/>
            <a:ext cx="9144000" cy="2344615"/>
          </a:xfrm>
          <a:prstGeom prst="rect">
            <a:avLst/>
          </a:prstGeom>
        </p:spPr>
      </p:pic>
      <p:sp>
        <p:nvSpPr>
          <p:cNvPr id="2" name="Title 1"/>
          <p:cNvSpPr>
            <a:spLocks noGrp="1"/>
          </p:cNvSpPr>
          <p:nvPr>
            <p:ph type="title"/>
          </p:nvPr>
        </p:nvSpPr>
        <p:spPr>
          <a:xfrm>
            <a:off x="457200" y="19145"/>
            <a:ext cx="8229600" cy="572527"/>
          </a:xfrm>
        </p:spPr>
        <p:txBody>
          <a:bodyPr>
            <a:normAutofit fontScale="90000"/>
          </a:bodyPr>
          <a:lstStyle/>
          <a:p>
            <a:r>
              <a:rPr lang="en-US" b="1" i="1" dirty="0">
                <a:solidFill>
                  <a:schemeClr val="tx2">
                    <a:lumMod val="60000"/>
                    <a:lumOff val="40000"/>
                  </a:schemeClr>
                </a:solidFill>
              </a:rPr>
              <a:t>OSNU for Behaviors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656" y="3700501"/>
            <a:ext cx="8758518" cy="2210644"/>
          </a:xfrm>
          <a:prstGeom prst="rect">
            <a:avLst/>
          </a:prstGeom>
        </p:spPr>
      </p:pic>
      <p:sp>
        <p:nvSpPr>
          <p:cNvPr id="5" name="Title 1"/>
          <p:cNvSpPr txBox="1">
            <a:spLocks/>
          </p:cNvSpPr>
          <p:nvPr/>
        </p:nvSpPr>
        <p:spPr>
          <a:xfrm>
            <a:off x="528918" y="3076107"/>
            <a:ext cx="8229600" cy="57252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i="1" dirty="0">
                <a:solidFill>
                  <a:schemeClr val="tx2">
                    <a:lumMod val="60000"/>
                    <a:lumOff val="40000"/>
                  </a:schemeClr>
                </a:solidFill>
              </a:rPr>
              <a:t>4321 for Academics</a:t>
            </a:r>
          </a:p>
        </p:txBody>
      </p:sp>
      <p:sp>
        <p:nvSpPr>
          <p:cNvPr id="3" name="TextBox 2"/>
          <p:cNvSpPr txBox="1"/>
          <p:nvPr/>
        </p:nvSpPr>
        <p:spPr>
          <a:xfrm>
            <a:off x="218123" y="6006356"/>
            <a:ext cx="6447855" cy="830997"/>
          </a:xfrm>
          <a:prstGeom prst="rect">
            <a:avLst/>
          </a:prstGeom>
          <a:noFill/>
        </p:spPr>
        <p:txBody>
          <a:bodyPr wrap="none" rtlCol="0">
            <a:spAutoFit/>
          </a:bodyPr>
          <a:lstStyle/>
          <a:p>
            <a:pPr algn="ctr"/>
            <a:r>
              <a:rPr lang="en-US" sz="2400" b="1" dirty="0">
                <a:solidFill>
                  <a:srgbClr val="FF0000"/>
                </a:solidFill>
              </a:rPr>
              <a:t>If your scales includes “in-between values” </a:t>
            </a:r>
          </a:p>
          <a:p>
            <a:pPr algn="ctr"/>
            <a:r>
              <a:rPr lang="en-US" sz="2400" b="1" dirty="0">
                <a:solidFill>
                  <a:srgbClr val="FF0000"/>
                </a:solidFill>
              </a:rPr>
              <a:t>the Score Inspector will give you </a:t>
            </a:r>
            <a:r>
              <a:rPr lang="en-US" sz="2400" b="1" dirty="0"/>
              <a:t>OTHER</a:t>
            </a:r>
            <a:r>
              <a:rPr lang="en-US" sz="2400" b="1" dirty="0">
                <a:solidFill>
                  <a:srgbClr val="FF0000"/>
                </a:solidFill>
              </a:rPr>
              <a:t> options! </a:t>
            </a:r>
          </a:p>
        </p:txBody>
      </p:sp>
    </p:spTree>
    <p:extLst>
      <p:ext uri="{BB962C8B-B14F-4D97-AF65-F5344CB8AC3E}">
        <p14:creationId xmlns:p14="http://schemas.microsoft.com/office/powerpoint/2010/main" val="554241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49412" y="127773"/>
            <a:ext cx="8804414" cy="1138773"/>
          </a:xfrm>
          <a:prstGeom prst="rect">
            <a:avLst/>
          </a:prstGeom>
          <a:effectLst>
            <a:glow rad="139700">
              <a:schemeClr val="accent2">
                <a:satMod val="175000"/>
                <a:alpha val="40000"/>
              </a:schemeClr>
            </a:glow>
          </a:effectLst>
        </p:spPr>
        <p:style>
          <a:lnRef idx="2">
            <a:schemeClr val="accent3"/>
          </a:lnRef>
          <a:fillRef idx="1">
            <a:schemeClr val="lt1"/>
          </a:fillRef>
          <a:effectRef idx="0">
            <a:schemeClr val="accent3"/>
          </a:effectRef>
          <a:fontRef idx="minor">
            <a:schemeClr val="dk1"/>
          </a:fontRef>
        </p:style>
        <p:txBody>
          <a:bodyPr wrap="square">
            <a:spAutoFit/>
          </a:bodyPr>
          <a:lstStyle/>
          <a:p>
            <a:pPr>
              <a:defRPr/>
            </a:pPr>
            <a:r>
              <a:rPr lang="en-US" sz="2000" b="1" dirty="0">
                <a:ln w="12700">
                  <a:solidFill>
                    <a:schemeClr val="tx2">
                      <a:satMod val="155000"/>
                    </a:schemeClr>
                  </a:solidFill>
                  <a:prstDash val="solid"/>
                </a:ln>
                <a:solidFill>
                  <a:srgbClr val="000000"/>
                </a:solidFill>
                <a:effectLst>
                  <a:innerShdw blurRad="63500" dist="50800" dir="13500000">
                    <a:prstClr val="black">
                      <a:alpha val="50000"/>
                    </a:prstClr>
                  </a:innerShdw>
                </a:effectLst>
              </a:rPr>
              <a:t>Gradebook Preferences:</a:t>
            </a:r>
          </a:p>
          <a:p>
            <a:pPr algn="ctr">
              <a:defRPr/>
            </a:pPr>
            <a:r>
              <a:rPr lang="en-US" sz="4800" b="1" dirty="0">
                <a:ln w="12700">
                  <a:solidFill>
                    <a:schemeClr val="tx2">
                      <a:satMod val="155000"/>
                    </a:schemeClr>
                  </a:solidFill>
                  <a:prstDash val="solid"/>
                </a:ln>
                <a:solidFill>
                  <a:srgbClr val="000000"/>
                </a:solidFill>
                <a:effectLst>
                  <a:innerShdw blurRad="63500" dist="50800" dir="13500000">
                    <a:prstClr val="black">
                      <a:alpha val="50000"/>
                    </a:prstClr>
                  </a:innerShdw>
                </a:effectLst>
              </a:rPr>
              <a:t>Calculate Higher Level Standards</a:t>
            </a:r>
          </a:p>
        </p:txBody>
      </p:sp>
      <p:pic>
        <p:nvPicPr>
          <p:cNvPr id="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2724726"/>
            <a:ext cx="7658100" cy="1739900"/>
          </a:xfrm>
        </p:spPr>
      </p:pic>
      <p:sp>
        <p:nvSpPr>
          <p:cNvPr id="10" name="TextBox 9"/>
          <p:cNvSpPr txBox="1"/>
          <p:nvPr/>
        </p:nvSpPr>
        <p:spPr>
          <a:xfrm>
            <a:off x="101600" y="2389764"/>
            <a:ext cx="2493824" cy="461665"/>
          </a:xfrm>
          <a:prstGeom prst="rect">
            <a:avLst/>
          </a:prstGeom>
          <a:noFill/>
        </p:spPr>
        <p:txBody>
          <a:bodyPr wrap="none" rtlCol="0">
            <a:spAutoFit/>
          </a:bodyPr>
          <a:lstStyle/>
          <a:p>
            <a:r>
              <a:rPr lang="en-US" sz="2400" b="1" dirty="0" err="1">
                <a:solidFill>
                  <a:schemeClr val="accent1">
                    <a:lumMod val="75000"/>
                  </a:schemeClr>
                </a:solidFill>
              </a:rPr>
              <a:t>PowerTeacher</a:t>
            </a:r>
            <a:r>
              <a:rPr lang="en-US" sz="2400" b="1" dirty="0">
                <a:solidFill>
                  <a:schemeClr val="accent1">
                    <a:lumMod val="75000"/>
                  </a:schemeClr>
                </a:solidFill>
              </a:rPr>
              <a:t> Pro</a:t>
            </a:r>
          </a:p>
        </p:txBody>
      </p:sp>
      <p:sp>
        <p:nvSpPr>
          <p:cNvPr id="2" name="TextBox 1"/>
          <p:cNvSpPr txBox="1"/>
          <p:nvPr/>
        </p:nvSpPr>
        <p:spPr>
          <a:xfrm>
            <a:off x="1828798" y="1696172"/>
            <a:ext cx="5655715" cy="584775"/>
          </a:xfrm>
          <a:prstGeom prst="rect">
            <a:avLst/>
          </a:prstGeom>
          <a:noFill/>
        </p:spPr>
        <p:txBody>
          <a:bodyPr wrap="none" rtlCol="0">
            <a:spAutoFit/>
          </a:bodyPr>
          <a:lstStyle/>
          <a:p>
            <a:r>
              <a:rPr lang="en-US" sz="3200" b="1" dirty="0">
                <a:solidFill>
                  <a:srgbClr val="FF0000"/>
                </a:solidFill>
              </a:rPr>
              <a:t>SELDOM REQUESTED ANYMORE</a:t>
            </a:r>
          </a:p>
        </p:txBody>
      </p:sp>
      <p:grpSp>
        <p:nvGrpSpPr>
          <p:cNvPr id="18" name="Group 17">
            <a:extLst>
              <a:ext uri="{FF2B5EF4-FFF2-40B4-BE49-F238E27FC236}">
                <a16:creationId xmlns:a16="http://schemas.microsoft.com/office/drawing/2014/main" id="{C33F5AF3-B454-AA4A-BF43-35A2753C0C5E}"/>
              </a:ext>
            </a:extLst>
          </p:cNvPr>
          <p:cNvGrpSpPr/>
          <p:nvPr/>
        </p:nvGrpSpPr>
        <p:grpSpPr>
          <a:xfrm>
            <a:off x="518936" y="1362088"/>
            <a:ext cx="8134241" cy="1201126"/>
            <a:chOff x="518936" y="1362088"/>
            <a:chExt cx="8134241" cy="1201126"/>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4513" y="1398458"/>
              <a:ext cx="1168664" cy="1164756"/>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936" y="1362088"/>
              <a:ext cx="1168664" cy="1164756"/>
            </a:xfrm>
            <a:prstGeom prst="rect">
              <a:avLst/>
            </a:prstGeom>
          </p:spPr>
        </p:pic>
      </p:grpSp>
      <p:grpSp>
        <p:nvGrpSpPr>
          <p:cNvPr id="15" name="Group 14">
            <a:extLst>
              <a:ext uri="{FF2B5EF4-FFF2-40B4-BE49-F238E27FC236}">
                <a16:creationId xmlns:a16="http://schemas.microsoft.com/office/drawing/2014/main" id="{51838A9E-10F1-DB4C-A124-8EB728D6C5B6}"/>
              </a:ext>
            </a:extLst>
          </p:cNvPr>
          <p:cNvGrpSpPr/>
          <p:nvPr/>
        </p:nvGrpSpPr>
        <p:grpSpPr>
          <a:xfrm>
            <a:off x="101600" y="4464626"/>
            <a:ext cx="7912100" cy="2163993"/>
            <a:chOff x="101600" y="4464626"/>
            <a:chExt cx="7912100" cy="2163993"/>
          </a:xfrm>
        </p:grpSpPr>
        <p:pic>
          <p:nvPicPr>
            <p:cNvPr id="6" name="Picture 5">
              <a:extLst>
                <a:ext uri="{FF2B5EF4-FFF2-40B4-BE49-F238E27FC236}">
                  <a16:creationId xmlns:a16="http://schemas.microsoft.com/office/drawing/2014/main" id="{A6DD43C4-C337-9648-B095-8E6518B69A3A}"/>
                </a:ext>
              </a:extLst>
            </p:cNvPr>
            <p:cNvPicPr>
              <a:picLocks noChangeAspect="1"/>
            </p:cNvPicPr>
            <p:nvPr/>
          </p:nvPicPr>
          <p:blipFill>
            <a:blip r:embed="rId4"/>
            <a:stretch>
              <a:fillRect/>
            </a:stretch>
          </p:blipFill>
          <p:spPr>
            <a:xfrm>
              <a:off x="101600" y="4464626"/>
              <a:ext cx="7912100" cy="2163993"/>
            </a:xfrm>
            <a:prstGeom prst="rect">
              <a:avLst/>
            </a:prstGeom>
          </p:spPr>
        </p:pic>
        <p:cxnSp>
          <p:nvCxnSpPr>
            <p:cNvPr id="14" name="Straight Arrow Connector 13">
              <a:extLst>
                <a:ext uri="{FF2B5EF4-FFF2-40B4-BE49-F238E27FC236}">
                  <a16:creationId xmlns:a16="http://schemas.microsoft.com/office/drawing/2014/main" id="{D9E6B9C9-980D-C74B-B33E-3B7BF84ADCE2}"/>
                </a:ext>
              </a:extLst>
            </p:cNvPr>
            <p:cNvCxnSpPr/>
            <p:nvPr/>
          </p:nvCxnSpPr>
          <p:spPr>
            <a:xfrm>
              <a:off x="6925056" y="4803648"/>
              <a:ext cx="219456" cy="21945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438AF3D8-B9EC-B341-AB21-04F560A3C01F}"/>
                </a:ext>
              </a:extLst>
            </p:cNvPr>
            <p:cNvCxnSpPr/>
            <p:nvPr/>
          </p:nvCxnSpPr>
          <p:spPr>
            <a:xfrm>
              <a:off x="6943344" y="5894832"/>
              <a:ext cx="219456" cy="21945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856008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28815" y="23033"/>
            <a:ext cx="7917397" cy="449435"/>
            <a:chOff x="628815" y="150033"/>
            <a:chExt cx="7917397" cy="449435"/>
          </a:xfrm>
        </p:grpSpPr>
        <p:sp>
          <p:nvSpPr>
            <p:cNvPr id="7" name="Rectangle 6"/>
            <p:cNvSpPr/>
            <p:nvPr/>
          </p:nvSpPr>
          <p:spPr>
            <a:xfrm>
              <a:off x="965200" y="150033"/>
              <a:ext cx="7188200" cy="449435"/>
            </a:xfrm>
            <a:prstGeom prst="rect">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628815" y="175434"/>
              <a:ext cx="7917397" cy="40043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i="1" dirty="0" err="1"/>
                <a:t>ListParentIdentifier</a:t>
              </a:r>
              <a:r>
                <a:rPr lang="en-US" sz="3200" b="1" i="1" dirty="0"/>
                <a:t> - Rollup</a:t>
              </a:r>
            </a:p>
          </p:txBody>
        </p:sp>
      </p:grpSp>
      <p:sp>
        <p:nvSpPr>
          <p:cNvPr id="6" name="TextBox 5"/>
          <p:cNvSpPr txBox="1"/>
          <p:nvPr/>
        </p:nvSpPr>
        <p:spPr>
          <a:xfrm>
            <a:off x="480082" y="492357"/>
            <a:ext cx="8397217" cy="461665"/>
          </a:xfrm>
          <a:prstGeom prst="rect">
            <a:avLst/>
          </a:prstGeom>
          <a:noFill/>
        </p:spPr>
        <p:txBody>
          <a:bodyPr wrap="square" rtlCol="0">
            <a:spAutoFit/>
          </a:bodyPr>
          <a:lstStyle/>
          <a:p>
            <a:r>
              <a:rPr lang="en-US" sz="2400" b="1" i="1" dirty="0" err="1">
                <a:solidFill>
                  <a:schemeClr val="tx2">
                    <a:lumMod val="75000"/>
                  </a:schemeClr>
                </a:solidFill>
              </a:rPr>
              <a:t>ListParentIdentifier</a:t>
            </a:r>
            <a:r>
              <a:rPr lang="en-US" sz="2400" b="1" i="1" dirty="0">
                <a:solidFill>
                  <a:schemeClr val="tx2">
                    <a:lumMod val="75000"/>
                  </a:schemeClr>
                </a:solidFill>
              </a:rPr>
              <a:t> </a:t>
            </a:r>
            <a:r>
              <a:rPr lang="en-US" sz="2400" dirty="0"/>
              <a:t>– places “child” standards under their parents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82" y="1068438"/>
            <a:ext cx="2290654" cy="2549778"/>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82" y="4000500"/>
            <a:ext cx="5295900" cy="2286000"/>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7132" y="1068438"/>
            <a:ext cx="4606268" cy="2808282"/>
          </a:xfrm>
          <a:prstGeom prst="rect">
            <a:avLst/>
          </a:prstGeom>
        </p:spPr>
      </p:pic>
      <p:cxnSp>
        <p:nvCxnSpPr>
          <p:cNvPr id="5" name="Straight Arrow Connector 4">
            <a:extLst>
              <a:ext uri="{FF2B5EF4-FFF2-40B4-BE49-F238E27FC236}">
                <a16:creationId xmlns:a16="http://schemas.microsoft.com/office/drawing/2014/main" id="{6B412CBE-959D-A74F-A655-B251DBD12287}"/>
              </a:ext>
            </a:extLst>
          </p:cNvPr>
          <p:cNvCxnSpPr/>
          <p:nvPr/>
        </p:nvCxnSpPr>
        <p:spPr>
          <a:xfrm>
            <a:off x="4145280" y="5266944"/>
            <a:ext cx="256032" cy="25603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16" name="Group 15">
            <a:extLst>
              <a:ext uri="{FF2B5EF4-FFF2-40B4-BE49-F238E27FC236}">
                <a16:creationId xmlns:a16="http://schemas.microsoft.com/office/drawing/2014/main" id="{BC43443B-1610-3B44-B90B-DA5DBDEDE255}"/>
              </a:ext>
            </a:extLst>
          </p:cNvPr>
          <p:cNvGrpSpPr/>
          <p:nvPr/>
        </p:nvGrpSpPr>
        <p:grpSpPr>
          <a:xfrm>
            <a:off x="3633216" y="2133600"/>
            <a:ext cx="5364480" cy="4295620"/>
            <a:chOff x="3633216" y="2133600"/>
            <a:chExt cx="5364480" cy="4295620"/>
          </a:xfrm>
        </p:grpSpPr>
        <p:sp>
          <p:nvSpPr>
            <p:cNvPr id="8" name="Frame 7">
              <a:extLst>
                <a:ext uri="{FF2B5EF4-FFF2-40B4-BE49-F238E27FC236}">
                  <a16:creationId xmlns:a16="http://schemas.microsoft.com/office/drawing/2014/main" id="{A316CA27-36F3-7842-B30E-AF06305E9C4B}"/>
                </a:ext>
              </a:extLst>
            </p:cNvPr>
            <p:cNvSpPr/>
            <p:nvPr/>
          </p:nvSpPr>
          <p:spPr>
            <a:xfrm>
              <a:off x="3633216" y="2133600"/>
              <a:ext cx="426720" cy="365760"/>
            </a:xfrm>
            <a:prstGeom prst="frame">
              <a:avLst>
                <a:gd name="adj1" fmla="val 2896"/>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nvGrpSpPr>
            <p:cNvPr id="11" name="Group 10">
              <a:extLst>
                <a:ext uri="{FF2B5EF4-FFF2-40B4-BE49-F238E27FC236}">
                  <a16:creationId xmlns:a16="http://schemas.microsoft.com/office/drawing/2014/main" id="{F4BB3675-44DD-C448-BF8F-63FA0ADF28BD}"/>
                </a:ext>
              </a:extLst>
            </p:cNvPr>
            <p:cNvGrpSpPr/>
            <p:nvPr/>
          </p:nvGrpSpPr>
          <p:grpSpPr>
            <a:xfrm>
              <a:off x="4059936" y="2499360"/>
              <a:ext cx="4937760" cy="3929860"/>
              <a:chOff x="4059936" y="2499360"/>
              <a:chExt cx="4937760" cy="3929860"/>
            </a:xfrm>
          </p:grpSpPr>
          <p:sp>
            <p:nvSpPr>
              <p:cNvPr id="9" name="TextBox 8">
                <a:extLst>
                  <a:ext uri="{FF2B5EF4-FFF2-40B4-BE49-F238E27FC236}">
                    <a16:creationId xmlns:a16="http://schemas.microsoft.com/office/drawing/2014/main" id="{C9AEACE0-C9AC-074C-963A-4323E7A6EEFF}"/>
                  </a:ext>
                </a:extLst>
              </p:cNvPr>
              <p:cNvSpPr txBox="1"/>
              <p:nvPr/>
            </p:nvSpPr>
            <p:spPr>
              <a:xfrm>
                <a:off x="6083809" y="4120896"/>
                <a:ext cx="2913887" cy="2308324"/>
              </a:xfrm>
              <a:prstGeom prst="rect">
                <a:avLst/>
              </a:prstGeom>
              <a:noFill/>
            </p:spPr>
            <p:txBody>
              <a:bodyPr wrap="square" rtlCol="0">
                <a:spAutoFit/>
              </a:bodyPr>
              <a:lstStyle/>
              <a:p>
                <a:r>
                  <a:rPr lang="en-US" sz="2400" b="1" dirty="0"/>
                  <a:t>KNOWN ISSUE</a:t>
                </a:r>
              </a:p>
              <a:p>
                <a:r>
                  <a:rPr lang="en-US" sz="2000" b="1" dirty="0">
                    <a:solidFill>
                      <a:schemeClr val="tx2">
                        <a:lumMod val="60000"/>
                        <a:lumOff val="40000"/>
                      </a:schemeClr>
                    </a:solidFill>
                  </a:rPr>
                  <a:t>The Parent Standard which is auto-calculated by it’s child standards SHOULD NEVER be selected to be associated to an assignment!</a:t>
                </a:r>
              </a:p>
            </p:txBody>
          </p:sp>
          <p:cxnSp>
            <p:nvCxnSpPr>
              <p:cNvPr id="15" name="Straight Arrow Connector 14">
                <a:extLst>
                  <a:ext uri="{FF2B5EF4-FFF2-40B4-BE49-F238E27FC236}">
                    <a16:creationId xmlns:a16="http://schemas.microsoft.com/office/drawing/2014/main" id="{37E1755F-448A-F04F-88C1-7C7134E4AB2C}"/>
                  </a:ext>
                </a:extLst>
              </p:cNvPr>
              <p:cNvCxnSpPr>
                <a:cxnSpLocks/>
              </p:cNvCxnSpPr>
              <p:nvPr/>
            </p:nvCxnSpPr>
            <p:spPr>
              <a:xfrm>
                <a:off x="4059936" y="2499360"/>
                <a:ext cx="2157984" cy="175964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1793369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56161</TotalTime>
  <Words>1370</Words>
  <Application>Microsoft Macintosh PowerPoint</Application>
  <PresentationFormat>On-screen Show (4:3)</PresentationFormat>
  <Paragraphs>206</Paragraphs>
  <Slides>47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Arial Black</vt:lpstr>
      <vt:lpstr>Calibri</vt:lpstr>
      <vt:lpstr>Chalkboard</vt:lpstr>
      <vt:lpstr>Office Theme</vt:lpstr>
      <vt:lpstr>PowerPoint Presentation</vt:lpstr>
      <vt:lpstr>Closer look at Grade Scales, Standards and Assignments Testing Score Types Assignment Scores auto calculating standards scores Professional Judgements Overwrite PTP Math – last three</vt:lpstr>
      <vt:lpstr>PowerPoint Presentation</vt:lpstr>
      <vt:lpstr>Standards Spreadsheets</vt:lpstr>
      <vt:lpstr>Grade Scales</vt:lpstr>
      <vt:lpstr>Conversions Scales were for Standards</vt:lpstr>
      <vt:lpstr>OSNU for Behaviors</vt:lpstr>
      <vt:lpstr>PowerPoint Presentation</vt:lpstr>
      <vt:lpstr>PowerPoint Presentation</vt:lpstr>
      <vt:lpstr>Why Calculating Higher Level Standards Doesn’t Always Work for Teachers</vt:lpstr>
      <vt:lpstr>Decisions before creating XLS Import Template</vt:lpstr>
      <vt:lpstr>Score standard without tying it to an assignment </vt:lpstr>
      <vt:lpstr>LET’S CREATE AN ASSIGNMENT…</vt:lpstr>
      <vt:lpstr>3 SCORE TYPES (That will auto-calculate any standards associated to assignments!)</vt:lpstr>
      <vt:lpstr>Course Grade Scales/Standards</vt:lpstr>
      <vt:lpstr>Some teachers might want the score of assignments to  AUTO-CALCULATE the score of any standards associated to them.   BEFORE A NEW ASSIGNMENT IS CREATED – use the settings button on left&gt; Display Settings – scroll down to Standards Usage.   Teachers MUST SELECT New Assignments Start Checked* *Can’t be done for all at the district level</vt:lpstr>
      <vt:lpstr>PowerPoint Presentation</vt:lpstr>
      <vt:lpstr>Collected Only Type Auto Calculated Standards from Assignments</vt:lpstr>
      <vt:lpstr>Collected Only could be called Standards Only  </vt:lpstr>
      <vt:lpstr>Summarizing Scoring of Options</vt:lpstr>
      <vt:lpstr>PTP Scoring of Standards tied to Assignments</vt:lpstr>
      <vt:lpstr>To Overwrite or Accept PTP Math? At the time of Auto Calculation</vt:lpstr>
      <vt:lpstr>To Overwrite or Accept PTP Math? After the Fact</vt:lpstr>
      <vt:lpstr>Gradebook Changes in Unified Classroom</vt:lpstr>
      <vt:lpstr>RECENT QUESTIONS AND ANSWERS</vt:lpstr>
      <vt:lpstr>RECENT QUESTIONS AND ANSWERS</vt:lpstr>
      <vt:lpstr>RECENT QUESTIONS AND ANSWERS</vt:lpstr>
      <vt:lpstr>Best Practices – Use the same Score Type</vt:lpstr>
      <vt:lpstr>DEFAULT CATEGORY SETTING</vt:lpstr>
      <vt:lpstr>PROGRESS&gt;STANDARDS –  THIS DISPLAY SPEAKS VOLUMES! </vt:lpstr>
      <vt:lpstr>PowerPoint Presentation</vt:lpstr>
      <vt:lpstr>PowerPoint Presentation</vt:lpstr>
      <vt:lpstr>PowerPoint Presentation</vt:lpstr>
      <vt:lpstr>PowerPoint Presentation</vt:lpstr>
      <vt:lpstr>PowerPoint Presentation</vt:lpstr>
      <vt:lpstr>EVEN SIMPLIER w PS V 11.0.4.1 (Jan)</vt:lpstr>
      <vt:lpstr>Settings &gt; Standards Grade Calculations</vt:lpstr>
      <vt:lpstr>PowerPoint Presentation</vt:lpstr>
      <vt:lpstr>More in-depth Grade Scale Info</vt:lpstr>
      <vt:lpstr>PowerPoint Presentation</vt:lpstr>
      <vt:lpstr>PowerPoint Presentation</vt:lpstr>
      <vt:lpstr>Standard Grade Rollup Settings</vt:lpstr>
      <vt:lpstr>PS 12.0.1 &gt;Transfer Students and Grades  KB 81397  </vt:lpstr>
      <vt:lpstr>Standards Grade Rollup Settings Talking Points </vt:lpstr>
      <vt:lpstr>Once on PS 12.0.X</vt:lpstr>
      <vt:lpstr>PowerPoint Presentation</vt:lpstr>
      <vt:lpstr>PowerPoint Presentation</vt:lpstr>
    </vt:vector>
  </TitlesOfParts>
  <Company>Shrewsbury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Bob Cornacchioli</dc:creator>
  <cp:lastModifiedBy>Microsoft Office User</cp:lastModifiedBy>
  <cp:revision>202</cp:revision>
  <dcterms:created xsi:type="dcterms:W3CDTF">2014-08-29T14:44:09Z</dcterms:created>
  <dcterms:modified xsi:type="dcterms:W3CDTF">2019-10-10T16:08:31Z</dcterms:modified>
</cp:coreProperties>
</file>